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9" r:id="rId4"/>
    <p:sldId id="261" r:id="rId5"/>
    <p:sldId id="264" r:id="rId6"/>
    <p:sldId id="263" r:id="rId7"/>
    <p:sldId id="262" r:id="rId8"/>
    <p:sldId id="25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13" name="Rectangle 12">
            <a:extLst>
              <a:ext uri="{FF2B5EF4-FFF2-40B4-BE49-F238E27FC236}">
                <a16:creationId xmlns:a16="http://schemas.microsoft.com/office/drawing/2014/main" id="{74D7062A-E7CB-49BE-A684-13BE6E3A4646}"/>
              </a:ext>
            </a:extLst>
          </p:cNvPr>
          <p:cNvSpPr/>
          <p:nvPr userDrawn="1"/>
        </p:nvSpPr>
        <p:spPr>
          <a:xfrm>
            <a:off x="0" y="-9309"/>
            <a:ext cx="12192000" cy="9888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EB7C50B7-2108-43A7-A5F0-02B19A06B0D3}"/>
              </a:ext>
            </a:extLst>
          </p:cNvPr>
          <p:cNvSpPr/>
          <p:nvPr userDrawn="1"/>
        </p:nvSpPr>
        <p:spPr>
          <a:xfrm>
            <a:off x="3175" y="920837"/>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descr="A close up of a logo&#10;&#10;Description automatically generated">
            <a:extLst>
              <a:ext uri="{FF2B5EF4-FFF2-40B4-BE49-F238E27FC236}">
                <a16:creationId xmlns:a16="http://schemas.microsoft.com/office/drawing/2014/main" id="{600FF102-F7E0-44FF-87DE-5D1F7B11E4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056" y="5387632"/>
            <a:ext cx="1055955" cy="1409700"/>
          </a:xfrm>
          <a:prstGeom prst="rect">
            <a:avLst/>
          </a:prstGeom>
        </p:spPr>
      </p:pic>
      <p:pic>
        <p:nvPicPr>
          <p:cNvPr id="16" name="Picture 15" descr="A picture containing umbrella&#10;&#10;Description automatically generated">
            <a:extLst>
              <a:ext uri="{FF2B5EF4-FFF2-40B4-BE49-F238E27FC236}">
                <a16:creationId xmlns:a16="http://schemas.microsoft.com/office/drawing/2014/main" id="{8C5880E4-9A34-4C5D-8275-FDB0729430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5032" y="5654151"/>
            <a:ext cx="1142895" cy="1203849"/>
          </a:xfrm>
          <a:prstGeom prst="rect">
            <a:avLst/>
          </a:prstGeom>
        </p:spPr>
      </p:pic>
      <p:sp>
        <p:nvSpPr>
          <p:cNvPr id="18" name="Date Placeholder 3">
            <a:extLst>
              <a:ext uri="{FF2B5EF4-FFF2-40B4-BE49-F238E27FC236}">
                <a16:creationId xmlns:a16="http://schemas.microsoft.com/office/drawing/2014/main" id="{53E5041D-C855-483A-AF53-9B0FD067FAB4}"/>
              </a:ext>
            </a:extLst>
          </p:cNvPr>
          <p:cNvSpPr>
            <a:spLocks noGrp="1"/>
          </p:cNvSpPr>
          <p:nvPr>
            <p:ph type="dt" sz="half" idx="2"/>
          </p:nvPr>
        </p:nvSpPr>
        <p:spPr>
          <a:xfrm>
            <a:off x="1097280" y="6459785"/>
            <a:ext cx="2472271" cy="365125"/>
          </a:xfrm>
          <a:prstGeom prst="rect">
            <a:avLst/>
          </a:prstGeom>
        </p:spPr>
        <p:txBody>
          <a:bodyPr/>
          <a:lstStyle>
            <a:lvl1pPr algn="ctr">
              <a:defRPr sz="1200"/>
            </a:lvl1pPr>
          </a:lstStyle>
          <a:p>
            <a:fld id="{BFE735A2-3585-4731-A547-04FD792912BC}" type="datetimeFigureOut">
              <a:rPr lang="en-US" smtClean="0"/>
              <a:pPr/>
              <a:t>4/3/2020</a:t>
            </a:fld>
            <a:endParaRPr lang="en-US" dirty="0"/>
          </a:p>
        </p:txBody>
      </p:sp>
      <p:sp>
        <p:nvSpPr>
          <p:cNvPr id="19" name="Slide Number Placeholder 5">
            <a:extLst>
              <a:ext uri="{FF2B5EF4-FFF2-40B4-BE49-F238E27FC236}">
                <a16:creationId xmlns:a16="http://schemas.microsoft.com/office/drawing/2014/main" id="{D97E3690-75B9-4AA7-8843-6CE03120A409}"/>
              </a:ext>
            </a:extLst>
          </p:cNvPr>
          <p:cNvSpPr>
            <a:spLocks noGrp="1"/>
          </p:cNvSpPr>
          <p:nvPr>
            <p:ph type="sldNum" sz="quarter" idx="4"/>
          </p:nvPr>
        </p:nvSpPr>
        <p:spPr>
          <a:xfrm>
            <a:off x="9900458" y="6459785"/>
            <a:ext cx="1312025" cy="365125"/>
          </a:xfrm>
          <a:prstGeom prst="rect">
            <a:avLst/>
          </a:prstGeom>
        </p:spPr>
        <p:txBody>
          <a:bodyPr/>
          <a:lstStyle>
            <a:lvl1pPr algn="ctr">
              <a:defRPr sz="1200"/>
            </a:lvl1pPr>
          </a:lstStyle>
          <a:p>
            <a:fld id="{E5D3F3F6-CE1F-4E1D-A73A-69E268AE9829}" type="slidenum">
              <a:rPr lang="en-US" smtClean="0"/>
              <a:pPr/>
              <a:t>‹#›</a:t>
            </a:fld>
            <a:endParaRPr lang="en-US" dirty="0"/>
          </a:p>
        </p:txBody>
      </p:sp>
      <p:cxnSp>
        <p:nvCxnSpPr>
          <p:cNvPr id="25" name="Straight Connector 24">
            <a:extLst>
              <a:ext uri="{FF2B5EF4-FFF2-40B4-BE49-F238E27FC236}">
                <a16:creationId xmlns:a16="http://schemas.microsoft.com/office/drawing/2014/main" id="{E4726762-205A-4076-8CF8-0D7381B7773D}"/>
              </a:ext>
            </a:extLst>
          </p:cNvPr>
          <p:cNvCxnSpPr>
            <a:cxnSpLocks/>
          </p:cNvCxnSpPr>
          <p:nvPr userDrawn="1"/>
        </p:nvCxnSpPr>
        <p:spPr>
          <a:xfrm>
            <a:off x="1097280" y="6109771"/>
            <a:ext cx="4370832"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BE2D95A-5293-4CCB-856C-A19D0C6E12FB}"/>
              </a:ext>
            </a:extLst>
          </p:cNvPr>
          <p:cNvCxnSpPr>
            <a:cxnSpLocks/>
          </p:cNvCxnSpPr>
          <p:nvPr userDrawn="1"/>
        </p:nvCxnSpPr>
        <p:spPr>
          <a:xfrm>
            <a:off x="6697927" y="6119848"/>
            <a:ext cx="43434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28" name="Picture 27" descr="A picture containing drawing&#10;&#10;Description automatically generated">
            <a:extLst>
              <a:ext uri="{FF2B5EF4-FFF2-40B4-BE49-F238E27FC236}">
                <a16:creationId xmlns:a16="http://schemas.microsoft.com/office/drawing/2014/main" id="{CB9F6B16-8BA6-444F-9D3D-142C2F8691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89553" y="5603558"/>
            <a:ext cx="1218390" cy="1140658"/>
          </a:xfrm>
          <a:prstGeom prst="rect">
            <a:avLst/>
          </a:prstGeom>
        </p:spPr>
      </p:pic>
      <p:sp>
        <p:nvSpPr>
          <p:cNvPr id="33" name="TextBox 32">
            <a:extLst>
              <a:ext uri="{FF2B5EF4-FFF2-40B4-BE49-F238E27FC236}">
                <a16:creationId xmlns:a16="http://schemas.microsoft.com/office/drawing/2014/main" id="{7CE4F5AC-91D8-4310-8416-0CE5B90D73CD}"/>
              </a:ext>
            </a:extLst>
          </p:cNvPr>
          <p:cNvSpPr txBox="1"/>
          <p:nvPr userDrawn="1"/>
        </p:nvSpPr>
        <p:spPr>
          <a:xfrm>
            <a:off x="979518" y="4405812"/>
            <a:ext cx="10232966" cy="1623259"/>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747522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BFE735A2-3585-4731-A547-04FD792912BC}" type="datetimeFigureOut">
              <a:rPr lang="en-US" smtClean="0"/>
              <a:t>4/3/2020</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E5D3F3F6-CE1F-4E1D-A73A-69E268AE9829}" type="slidenum">
              <a:rPr lang="en-US" smtClean="0"/>
              <a:t>‹#›</a:t>
            </a:fld>
            <a:endParaRPr lang="en-US"/>
          </a:p>
        </p:txBody>
      </p:sp>
    </p:spTree>
    <p:extLst>
      <p:ext uri="{BB962C8B-B14F-4D97-AF65-F5344CB8AC3E}">
        <p14:creationId xmlns:p14="http://schemas.microsoft.com/office/powerpoint/2010/main" val="3086648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BFE735A2-3585-4731-A547-04FD792912BC}" type="datetimeFigureOut">
              <a:rPr lang="en-US" smtClean="0"/>
              <a:t>4/3/2020</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E5D3F3F6-CE1F-4E1D-A73A-69E268AE9829}" type="slidenum">
              <a:rPr lang="en-US" smtClean="0"/>
              <a:t>‹#›</a:t>
            </a:fld>
            <a:endParaRPr lang="en-US"/>
          </a:p>
        </p:txBody>
      </p:sp>
    </p:spTree>
    <p:extLst>
      <p:ext uri="{BB962C8B-B14F-4D97-AF65-F5344CB8AC3E}">
        <p14:creationId xmlns:p14="http://schemas.microsoft.com/office/powerpoint/2010/main" val="197374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083" y="97982"/>
            <a:ext cx="10058400" cy="765622"/>
          </a:xfrm>
        </p:spPr>
        <p:txBody>
          <a:bodyPr/>
          <a:lstStyle>
            <a:lvl1pPr marL="0"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097280" y="1158949"/>
            <a:ext cx="10058400" cy="4710145"/>
          </a:xfrm>
        </p:spPr>
        <p:txBody>
          <a:bodyPr/>
          <a:lstStyle>
            <a:lvl1pPr>
              <a:defRPr sz="3200"/>
            </a:lvl1pPr>
            <a:lvl2pPr>
              <a:defRPr sz="2800"/>
            </a:lvl2pPr>
            <a:lvl3pPr>
              <a:defRPr sz="2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97280" y="6459785"/>
            <a:ext cx="2472271" cy="365125"/>
          </a:xfrm>
          <a:prstGeom prst="rect">
            <a:avLst/>
          </a:prstGeom>
        </p:spPr>
        <p:txBody>
          <a:bodyPr/>
          <a:lstStyle>
            <a:lvl1pPr>
              <a:defRPr sz="1200"/>
            </a:lvl1pPr>
          </a:lstStyle>
          <a:p>
            <a:fld id="{BFE735A2-3585-4731-A547-04FD792912BC}" type="datetimeFigureOut">
              <a:rPr lang="en-US" smtClean="0"/>
              <a:pPr/>
              <a:t>4/3/2020</a:t>
            </a:fld>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lvl1pPr>
              <a:defRPr sz="1200"/>
            </a:lvl1pPr>
          </a:lstStyle>
          <a:p>
            <a:fld id="{E5D3F3F6-CE1F-4E1D-A73A-69E268AE9829}" type="slidenum">
              <a:rPr lang="en-US" smtClean="0"/>
              <a:pPr/>
              <a:t>‹#›</a:t>
            </a:fld>
            <a:endParaRPr lang="en-US" dirty="0"/>
          </a:p>
        </p:txBody>
      </p:sp>
    </p:spTree>
    <p:extLst>
      <p:ext uri="{BB962C8B-B14F-4D97-AF65-F5344CB8AC3E}">
        <p14:creationId xmlns:p14="http://schemas.microsoft.com/office/powerpoint/2010/main" val="491803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BFE735A2-3585-4731-A547-04FD792912BC}" type="datetimeFigureOut">
              <a:rPr lang="en-US" smtClean="0"/>
              <a:t>4/3/2020</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E5D3F3F6-CE1F-4E1D-A73A-69E268AE982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464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BFE735A2-3585-4731-A547-04FD792912BC}" type="datetimeFigureOut">
              <a:rPr lang="en-US" smtClean="0"/>
              <a:t>4/3/2020</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E5D3F3F6-CE1F-4E1D-A73A-69E268AE9829}" type="slidenum">
              <a:rPr lang="en-US" smtClean="0"/>
              <a:t>‹#›</a:t>
            </a:fld>
            <a:endParaRPr lang="en-US"/>
          </a:p>
        </p:txBody>
      </p:sp>
    </p:spTree>
    <p:extLst>
      <p:ext uri="{BB962C8B-B14F-4D97-AF65-F5344CB8AC3E}">
        <p14:creationId xmlns:p14="http://schemas.microsoft.com/office/powerpoint/2010/main" val="2329629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BFE735A2-3585-4731-A547-04FD792912BC}" type="datetimeFigureOut">
              <a:rPr lang="en-US" smtClean="0"/>
              <a:t>4/3/2020</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E5D3F3F6-CE1F-4E1D-A73A-69E268AE9829}" type="slidenum">
              <a:rPr lang="en-US" smtClean="0"/>
              <a:t>‹#›</a:t>
            </a:fld>
            <a:endParaRPr lang="en-US"/>
          </a:p>
        </p:txBody>
      </p:sp>
    </p:spTree>
    <p:extLst>
      <p:ext uri="{BB962C8B-B14F-4D97-AF65-F5344CB8AC3E}">
        <p14:creationId xmlns:p14="http://schemas.microsoft.com/office/powerpoint/2010/main" val="1315512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BFE735A2-3585-4731-A547-04FD792912BC}" type="datetimeFigureOut">
              <a:rPr lang="en-US" smtClean="0"/>
              <a:t>4/3/2020</a:t>
            </a:fld>
            <a:endParaRPr lang="en-US"/>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E5D3F3F6-CE1F-4E1D-A73A-69E268AE9829}" type="slidenum">
              <a:rPr lang="en-US" smtClean="0"/>
              <a:t>‹#›</a:t>
            </a:fld>
            <a:endParaRPr lang="en-US"/>
          </a:p>
        </p:txBody>
      </p:sp>
    </p:spTree>
    <p:extLst>
      <p:ext uri="{BB962C8B-B14F-4D97-AF65-F5344CB8AC3E}">
        <p14:creationId xmlns:p14="http://schemas.microsoft.com/office/powerpoint/2010/main" val="3758790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BFE735A2-3585-4731-A547-04FD792912BC}" type="datetimeFigureOut">
              <a:rPr lang="en-US" smtClean="0"/>
              <a:t>4/3/2020</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E5D3F3F6-CE1F-4E1D-A73A-69E268AE9829}" type="slidenum">
              <a:rPr lang="en-US" smtClean="0"/>
              <a:t>‹#›</a:t>
            </a:fld>
            <a:endParaRPr lang="en-US"/>
          </a:p>
        </p:txBody>
      </p:sp>
    </p:spTree>
    <p:extLst>
      <p:ext uri="{BB962C8B-B14F-4D97-AF65-F5344CB8AC3E}">
        <p14:creationId xmlns:p14="http://schemas.microsoft.com/office/powerpoint/2010/main" val="205529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BFE735A2-3585-4731-A547-04FD792912BC}" type="datetimeFigureOut">
              <a:rPr lang="en-US" smtClean="0"/>
              <a:t>4/3/2020</a:t>
            </a:fld>
            <a:endParaRPr lang="en-US"/>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a:solidFill>
                  <a:schemeClr val="tx2"/>
                </a:solidFill>
              </a:defRPr>
            </a:lvl1pPr>
          </a:lstStyle>
          <a:p>
            <a:fld id="{E5D3F3F6-CE1F-4E1D-A73A-69E268AE9829}" type="slidenum">
              <a:rPr lang="en-US" smtClean="0"/>
              <a:t>‹#›</a:t>
            </a:fld>
            <a:endParaRPr lang="en-US"/>
          </a:p>
        </p:txBody>
      </p:sp>
    </p:spTree>
    <p:extLst>
      <p:ext uri="{BB962C8B-B14F-4D97-AF65-F5344CB8AC3E}">
        <p14:creationId xmlns:p14="http://schemas.microsoft.com/office/powerpoint/2010/main" val="1721596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BFE735A2-3585-4731-A547-04FD792912BC}" type="datetimeFigureOut">
              <a:rPr lang="en-US" smtClean="0"/>
              <a:t>4/3/2020</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E5D3F3F6-CE1F-4E1D-A73A-69E268AE9829}" type="slidenum">
              <a:rPr lang="en-US" smtClean="0"/>
              <a:t>‹#›</a:t>
            </a:fld>
            <a:endParaRPr lang="en-US"/>
          </a:p>
        </p:txBody>
      </p:sp>
    </p:spTree>
    <p:extLst>
      <p:ext uri="{BB962C8B-B14F-4D97-AF65-F5344CB8AC3E}">
        <p14:creationId xmlns:p14="http://schemas.microsoft.com/office/powerpoint/2010/main" val="1241189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BD214D28-08A0-492C-9D59-886A7E8F66E1}"/>
              </a:ext>
            </a:extLst>
          </p:cNvPr>
          <p:cNvSpPr/>
          <p:nvPr userDrawn="1"/>
        </p:nvSpPr>
        <p:spPr>
          <a:xfrm>
            <a:off x="0" y="-1"/>
            <a:ext cx="12192000" cy="9888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C87C2A8A-C337-44F5-8D75-F77316FC8A92}"/>
              </a:ext>
            </a:extLst>
          </p:cNvPr>
          <p:cNvSpPr/>
          <p:nvPr userDrawn="1"/>
        </p:nvSpPr>
        <p:spPr>
          <a:xfrm>
            <a:off x="3175" y="920837"/>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descr="A close up of a logo&#10;&#10;Description automatically generated">
            <a:extLst>
              <a:ext uri="{FF2B5EF4-FFF2-40B4-BE49-F238E27FC236}">
                <a16:creationId xmlns:a16="http://schemas.microsoft.com/office/drawing/2014/main" id="{82BFE0D5-F303-4D46-8CCB-BF6911800AD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4056" y="5387632"/>
            <a:ext cx="1055955" cy="1409700"/>
          </a:xfrm>
          <a:prstGeom prst="rect">
            <a:avLst/>
          </a:prstGeom>
        </p:spPr>
      </p:pic>
      <p:pic>
        <p:nvPicPr>
          <p:cNvPr id="14" name="Picture 13" descr="A picture containing umbrella&#10;&#10;Description automatically generated">
            <a:extLst>
              <a:ext uri="{FF2B5EF4-FFF2-40B4-BE49-F238E27FC236}">
                <a16:creationId xmlns:a16="http://schemas.microsoft.com/office/drawing/2014/main" id="{F5EC9DD5-6AAD-47A2-81BD-0DF5FCB3512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555032" y="5654151"/>
            <a:ext cx="1142895" cy="1203849"/>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BBD8F6C3-F087-4777-84D5-BF42D456F2A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889553" y="5603558"/>
            <a:ext cx="1218390" cy="1140658"/>
          </a:xfrm>
          <a:prstGeom prst="rect">
            <a:avLst/>
          </a:prstGeom>
        </p:spPr>
      </p:pic>
      <p:sp>
        <p:nvSpPr>
          <p:cNvPr id="16" name="Date Placeholder 3">
            <a:extLst>
              <a:ext uri="{FF2B5EF4-FFF2-40B4-BE49-F238E27FC236}">
                <a16:creationId xmlns:a16="http://schemas.microsoft.com/office/drawing/2014/main" id="{C90712C3-9F68-4EFE-8594-78A299112200}"/>
              </a:ext>
            </a:extLst>
          </p:cNvPr>
          <p:cNvSpPr>
            <a:spLocks noGrp="1"/>
          </p:cNvSpPr>
          <p:nvPr>
            <p:ph type="dt" sz="half" idx="2"/>
          </p:nvPr>
        </p:nvSpPr>
        <p:spPr>
          <a:xfrm>
            <a:off x="1097280" y="6459785"/>
            <a:ext cx="2472271" cy="365125"/>
          </a:xfrm>
          <a:prstGeom prst="rect">
            <a:avLst/>
          </a:prstGeom>
        </p:spPr>
        <p:txBody>
          <a:bodyPr/>
          <a:lstStyle>
            <a:lvl1pPr algn="ctr">
              <a:defRPr sz="1200"/>
            </a:lvl1pPr>
          </a:lstStyle>
          <a:p>
            <a:fld id="{BFE735A2-3585-4731-A547-04FD792912BC}" type="datetimeFigureOut">
              <a:rPr lang="en-US" smtClean="0"/>
              <a:pPr/>
              <a:t>4/3/2020</a:t>
            </a:fld>
            <a:endParaRPr lang="en-US" dirty="0"/>
          </a:p>
        </p:txBody>
      </p:sp>
      <p:sp>
        <p:nvSpPr>
          <p:cNvPr id="17" name="Slide Number Placeholder 5">
            <a:extLst>
              <a:ext uri="{FF2B5EF4-FFF2-40B4-BE49-F238E27FC236}">
                <a16:creationId xmlns:a16="http://schemas.microsoft.com/office/drawing/2014/main" id="{FC929D05-1C45-4D45-A95D-B2E9AE6618D9}"/>
              </a:ext>
            </a:extLst>
          </p:cNvPr>
          <p:cNvSpPr>
            <a:spLocks noGrp="1"/>
          </p:cNvSpPr>
          <p:nvPr>
            <p:ph type="sldNum" sz="quarter" idx="4"/>
          </p:nvPr>
        </p:nvSpPr>
        <p:spPr>
          <a:xfrm>
            <a:off x="9900458" y="6459785"/>
            <a:ext cx="1312025" cy="365125"/>
          </a:xfrm>
          <a:prstGeom prst="rect">
            <a:avLst/>
          </a:prstGeom>
        </p:spPr>
        <p:txBody>
          <a:bodyPr/>
          <a:lstStyle>
            <a:lvl1pPr algn="ctr">
              <a:defRPr sz="1200"/>
            </a:lvl1pPr>
          </a:lstStyle>
          <a:p>
            <a:fld id="{E5D3F3F6-CE1F-4E1D-A73A-69E268AE9829}" type="slidenum">
              <a:rPr lang="en-US" smtClean="0"/>
              <a:pPr/>
              <a:t>‹#›</a:t>
            </a:fld>
            <a:endParaRPr lang="en-US" dirty="0"/>
          </a:p>
        </p:txBody>
      </p:sp>
      <p:cxnSp>
        <p:nvCxnSpPr>
          <p:cNvPr id="24" name="Straight Connector 23">
            <a:extLst>
              <a:ext uri="{FF2B5EF4-FFF2-40B4-BE49-F238E27FC236}">
                <a16:creationId xmlns:a16="http://schemas.microsoft.com/office/drawing/2014/main" id="{1864BD66-DDC4-4747-9E26-9C8879498B04}"/>
              </a:ext>
            </a:extLst>
          </p:cNvPr>
          <p:cNvCxnSpPr>
            <a:cxnSpLocks/>
          </p:cNvCxnSpPr>
          <p:nvPr userDrawn="1"/>
        </p:nvCxnSpPr>
        <p:spPr>
          <a:xfrm>
            <a:off x="1097280" y="6109771"/>
            <a:ext cx="4370832"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DF57E72-B9D3-418E-BE06-7623BC8DC29B}"/>
              </a:ext>
            </a:extLst>
          </p:cNvPr>
          <p:cNvCxnSpPr>
            <a:cxnSpLocks/>
          </p:cNvCxnSpPr>
          <p:nvPr userDrawn="1"/>
        </p:nvCxnSpPr>
        <p:spPr>
          <a:xfrm>
            <a:off x="6697927" y="6119848"/>
            <a:ext cx="43434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082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0.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9CC31-4720-4AB5-859D-43BA84E04708}"/>
              </a:ext>
            </a:extLst>
          </p:cNvPr>
          <p:cNvSpPr>
            <a:spLocks noGrp="1"/>
          </p:cNvSpPr>
          <p:nvPr>
            <p:ph type="ctrTitle"/>
          </p:nvPr>
        </p:nvSpPr>
        <p:spPr>
          <a:xfrm>
            <a:off x="259080" y="1031599"/>
            <a:ext cx="11673840" cy="3048933"/>
          </a:xfrm>
        </p:spPr>
        <p:txBody>
          <a:bodyPr>
            <a:normAutofit fontScale="90000"/>
          </a:bodyPr>
          <a:lstStyle/>
          <a:p>
            <a:pPr algn="ctr"/>
            <a:r>
              <a:rPr lang="en-US" sz="4400" b="1" dirty="0"/>
              <a:t>Characterizing Physical Properties of Hierarchical Structure in Star-Forming Regions</a:t>
            </a:r>
            <a:br>
              <a:rPr lang="en-US" sz="4800" b="1" dirty="0"/>
            </a:br>
            <a:br>
              <a:rPr lang="en-US" sz="4800" b="1" dirty="0"/>
            </a:br>
            <a:br>
              <a:rPr lang="en-US" sz="4800" b="1" dirty="0"/>
            </a:br>
            <a:endParaRPr lang="en-US" sz="4800" b="1" dirty="0"/>
          </a:p>
        </p:txBody>
      </p:sp>
      <p:sp>
        <p:nvSpPr>
          <p:cNvPr id="3" name="Subtitle 2">
            <a:extLst>
              <a:ext uri="{FF2B5EF4-FFF2-40B4-BE49-F238E27FC236}">
                <a16:creationId xmlns:a16="http://schemas.microsoft.com/office/drawing/2014/main" id="{54D35FE2-7012-4ECA-BAAD-D2B774E7EEF6}"/>
              </a:ext>
            </a:extLst>
          </p:cNvPr>
          <p:cNvSpPr>
            <a:spLocks noGrp="1"/>
          </p:cNvSpPr>
          <p:nvPr>
            <p:ph type="subTitle" idx="4294967295"/>
          </p:nvPr>
        </p:nvSpPr>
        <p:spPr>
          <a:xfrm>
            <a:off x="1066800" y="2673269"/>
            <a:ext cx="10058400" cy="3387048"/>
          </a:xfrm>
        </p:spPr>
        <p:txBody>
          <a:bodyPr>
            <a:normAutofit/>
          </a:bodyPr>
          <a:lstStyle/>
          <a:p>
            <a:pPr algn="ctr"/>
            <a:r>
              <a:rPr lang="en-US" sz="2800" dirty="0">
                <a:solidFill>
                  <a:schemeClr val="tx1"/>
                </a:solidFill>
              </a:rPr>
              <a:t>James Lilly</a:t>
            </a:r>
          </a:p>
          <a:p>
            <a:pPr algn="ctr"/>
            <a:endParaRPr lang="en-US" sz="2800" dirty="0">
              <a:solidFill>
                <a:schemeClr val="tx1"/>
              </a:solidFill>
            </a:endParaRPr>
          </a:p>
          <a:p>
            <a:pPr algn="ctr"/>
            <a:r>
              <a:rPr lang="en-US" sz="2800" dirty="0">
                <a:solidFill>
                  <a:schemeClr val="tx1"/>
                </a:solidFill>
              </a:rPr>
              <a:t>Advisor: Dr. Yancy Shirley, University of Arizona</a:t>
            </a:r>
          </a:p>
          <a:p>
            <a:pPr algn="ctr"/>
            <a:endParaRPr lang="en-US" sz="2800" dirty="0">
              <a:solidFill>
                <a:schemeClr val="tx1"/>
              </a:solidFill>
            </a:endParaRPr>
          </a:p>
          <a:p>
            <a:pPr algn="ctr"/>
            <a:r>
              <a:rPr lang="en-US" sz="2800" dirty="0">
                <a:solidFill>
                  <a:schemeClr val="tx1"/>
                </a:solidFill>
              </a:rPr>
              <a:t>2020 Arizona Space Grant Symposium</a:t>
            </a:r>
          </a:p>
        </p:txBody>
      </p:sp>
    </p:spTree>
    <p:extLst>
      <p:ext uri="{BB962C8B-B14F-4D97-AF65-F5344CB8AC3E}">
        <p14:creationId xmlns:p14="http://schemas.microsoft.com/office/powerpoint/2010/main" val="3054897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A008-1F8F-449F-A214-330BF1209478}"/>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D672A44-2A34-47E2-B306-7BFE4162E4C3}"/>
              </a:ext>
            </a:extLst>
          </p:cNvPr>
          <p:cNvSpPr>
            <a:spLocks noGrp="1"/>
          </p:cNvSpPr>
          <p:nvPr>
            <p:ph idx="1"/>
          </p:nvPr>
        </p:nvSpPr>
        <p:spPr>
          <a:xfrm>
            <a:off x="1066800" y="1073927"/>
            <a:ext cx="10058400" cy="4710145"/>
          </a:xfrm>
          <a:ln>
            <a:solidFill>
              <a:schemeClr val="bg1"/>
            </a:solidFill>
          </a:ln>
        </p:spPr>
        <p:txBody>
          <a:bodyPr>
            <a:normAutofit/>
          </a:bodyPr>
          <a:lstStyle/>
          <a:p>
            <a:pPr>
              <a:buFont typeface="Wingdings" panose="05000000000000000000" pitchFamily="2" charset="2"/>
              <a:buChar char="§"/>
            </a:pPr>
            <a:r>
              <a:rPr lang="en-US" dirty="0">
                <a:solidFill>
                  <a:schemeClr val="tx1"/>
                </a:solidFill>
              </a:rPr>
              <a:t>How can we accurately identify dense pre-stellar cores within molecular clouds?</a:t>
            </a:r>
          </a:p>
          <a:p>
            <a:pPr>
              <a:buFont typeface="Wingdings" panose="05000000000000000000" pitchFamily="2" charset="2"/>
              <a:buChar char="§"/>
            </a:pPr>
            <a:r>
              <a:rPr lang="en-US" dirty="0">
                <a:solidFill>
                  <a:schemeClr val="tx1"/>
                </a:solidFill>
              </a:rPr>
              <a:t>How can we accurately measure their physical properties (e.g. size, mass, gravitational boundness)?</a:t>
            </a:r>
          </a:p>
        </p:txBody>
      </p:sp>
      <p:grpSp>
        <p:nvGrpSpPr>
          <p:cNvPr id="4" name="Group 3">
            <a:extLst>
              <a:ext uri="{FF2B5EF4-FFF2-40B4-BE49-F238E27FC236}">
                <a16:creationId xmlns:a16="http://schemas.microsoft.com/office/drawing/2014/main" id="{D61C87A9-8679-40A2-B3A2-C895FAA9C0C6}"/>
              </a:ext>
            </a:extLst>
          </p:cNvPr>
          <p:cNvGrpSpPr/>
          <p:nvPr/>
        </p:nvGrpSpPr>
        <p:grpSpPr>
          <a:xfrm>
            <a:off x="365559" y="3154729"/>
            <a:ext cx="5208699" cy="2412286"/>
            <a:chOff x="-2810545" y="1759795"/>
            <a:chExt cx="6334624" cy="2900205"/>
          </a:xfrm>
        </p:grpSpPr>
        <p:pic>
          <p:nvPicPr>
            <p:cNvPr id="5" name="Picture 4" descr="A star filled sky&#10;&#10;Description automatically generated">
              <a:extLst>
                <a:ext uri="{FF2B5EF4-FFF2-40B4-BE49-F238E27FC236}">
                  <a16:creationId xmlns:a16="http://schemas.microsoft.com/office/drawing/2014/main" id="{A15828FE-551C-442D-934E-AD1644F03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73" y="1759795"/>
              <a:ext cx="2900206" cy="2900205"/>
            </a:xfrm>
            <a:prstGeom prst="rect">
              <a:avLst/>
            </a:prstGeom>
          </p:spPr>
        </p:pic>
        <p:sp>
          <p:nvSpPr>
            <p:cNvPr id="7" name="TextBox 6">
              <a:extLst>
                <a:ext uri="{FF2B5EF4-FFF2-40B4-BE49-F238E27FC236}">
                  <a16:creationId xmlns:a16="http://schemas.microsoft.com/office/drawing/2014/main" id="{B1739273-B125-46D7-BA3B-8DFDEA12039C}"/>
                </a:ext>
              </a:extLst>
            </p:cNvPr>
            <p:cNvSpPr txBox="1"/>
            <p:nvPr/>
          </p:nvSpPr>
          <p:spPr>
            <a:xfrm>
              <a:off x="-2810545" y="2876722"/>
              <a:ext cx="3374065" cy="553998"/>
            </a:xfrm>
            <a:prstGeom prst="rect">
              <a:avLst/>
            </a:prstGeom>
            <a:noFill/>
          </p:spPr>
          <p:txBody>
            <a:bodyPr wrap="square" rtlCol="0">
              <a:spAutoFit/>
            </a:bodyPr>
            <a:lstStyle/>
            <a:p>
              <a:pPr algn="ctr"/>
              <a:r>
                <a:rPr lang="en-US" sz="1000" dirty="0">
                  <a:solidFill>
                    <a:schemeClr val="accent6"/>
                  </a:solidFill>
                </a:rPr>
                <a:t>NASA, ESA, M. </a:t>
              </a:r>
              <a:r>
                <a:rPr lang="en-US" sz="1000" dirty="0" err="1">
                  <a:solidFill>
                    <a:schemeClr val="accent6"/>
                  </a:solidFill>
                </a:rPr>
                <a:t>Robberto</a:t>
              </a:r>
              <a:r>
                <a:rPr lang="en-US" sz="1000" dirty="0">
                  <a:solidFill>
                    <a:schemeClr val="accent6"/>
                  </a:solidFill>
                </a:rPr>
                <a:t> (Space Telescope Science Institute/ESA) and the Hubble Space Telescope Orion Treasury Project Team</a:t>
              </a:r>
            </a:p>
          </p:txBody>
        </p:sp>
      </p:grpSp>
      <p:pic>
        <p:nvPicPr>
          <p:cNvPr id="9" name="Picture 8" descr="A blurry photo of a fire&#10;&#10;Description automatically generated">
            <a:extLst>
              <a:ext uri="{FF2B5EF4-FFF2-40B4-BE49-F238E27FC236}">
                <a16:creationId xmlns:a16="http://schemas.microsoft.com/office/drawing/2014/main" id="{3A13BC59-04D7-488E-99D0-376ECC2C4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749" y="3154729"/>
            <a:ext cx="2388402" cy="2412286"/>
          </a:xfrm>
          <a:prstGeom prst="rect">
            <a:avLst/>
          </a:prstGeom>
        </p:spPr>
      </p:pic>
      <p:sp>
        <p:nvSpPr>
          <p:cNvPr id="10" name="Rectangle 9">
            <a:extLst>
              <a:ext uri="{FF2B5EF4-FFF2-40B4-BE49-F238E27FC236}">
                <a16:creationId xmlns:a16="http://schemas.microsoft.com/office/drawing/2014/main" id="{DD72D36B-BD1A-4582-B4EC-40BCB121CC33}"/>
              </a:ext>
            </a:extLst>
          </p:cNvPr>
          <p:cNvSpPr/>
          <p:nvPr/>
        </p:nvSpPr>
        <p:spPr>
          <a:xfrm>
            <a:off x="8914151" y="4237762"/>
            <a:ext cx="1539204" cy="246221"/>
          </a:xfrm>
          <a:prstGeom prst="rect">
            <a:avLst/>
          </a:prstGeom>
        </p:spPr>
        <p:txBody>
          <a:bodyPr wrap="none">
            <a:spAutoFit/>
          </a:bodyPr>
          <a:lstStyle/>
          <a:p>
            <a:r>
              <a:rPr lang="en-US" sz="1000" dirty="0">
                <a:solidFill>
                  <a:schemeClr val="accent6"/>
                </a:solidFill>
              </a:rPr>
              <a:t>NASA, Hester and </a:t>
            </a:r>
            <a:r>
              <a:rPr lang="en-US" sz="1000" dirty="0" err="1">
                <a:solidFill>
                  <a:schemeClr val="accent6"/>
                </a:solidFill>
              </a:rPr>
              <a:t>Scowen</a:t>
            </a:r>
            <a:endParaRPr lang="en-US" sz="1000" dirty="0">
              <a:solidFill>
                <a:schemeClr val="accent6"/>
              </a:solidFill>
            </a:endParaRPr>
          </a:p>
        </p:txBody>
      </p:sp>
    </p:spTree>
    <p:extLst>
      <p:ext uri="{BB962C8B-B14F-4D97-AF65-F5344CB8AC3E}">
        <p14:creationId xmlns:p14="http://schemas.microsoft.com/office/powerpoint/2010/main" val="1109591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FEB79-AA7A-4482-94DD-7C82668BFDEA}"/>
              </a:ext>
            </a:extLst>
          </p:cNvPr>
          <p:cNvSpPr>
            <a:spLocks noGrp="1"/>
          </p:cNvSpPr>
          <p:nvPr>
            <p:ph type="title"/>
          </p:nvPr>
        </p:nvSpPr>
        <p:spPr/>
        <p:txBody>
          <a:bodyPr/>
          <a:lstStyle/>
          <a:p>
            <a:r>
              <a:rPr lang="en-US" dirty="0"/>
              <a:t>Background</a:t>
            </a:r>
          </a:p>
        </p:txBody>
      </p:sp>
      <p:grpSp>
        <p:nvGrpSpPr>
          <p:cNvPr id="33" name="Group 32">
            <a:extLst>
              <a:ext uri="{FF2B5EF4-FFF2-40B4-BE49-F238E27FC236}">
                <a16:creationId xmlns:a16="http://schemas.microsoft.com/office/drawing/2014/main" id="{0527C4C7-002B-41D0-8EB1-CFA97BC794BD}"/>
              </a:ext>
            </a:extLst>
          </p:cNvPr>
          <p:cNvGrpSpPr/>
          <p:nvPr/>
        </p:nvGrpSpPr>
        <p:grpSpPr>
          <a:xfrm>
            <a:off x="274985" y="1245251"/>
            <a:ext cx="6016087" cy="4451949"/>
            <a:chOff x="3617880" y="1214967"/>
            <a:chExt cx="6016087" cy="4451949"/>
          </a:xfrm>
        </p:grpSpPr>
        <p:pic>
          <p:nvPicPr>
            <p:cNvPr id="14" name="Picture 13">
              <a:extLst>
                <a:ext uri="{FF2B5EF4-FFF2-40B4-BE49-F238E27FC236}">
                  <a16:creationId xmlns:a16="http://schemas.microsoft.com/office/drawing/2014/main" id="{D44A6FFA-473D-4292-BE18-8F134E76B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414" y="1965273"/>
              <a:ext cx="1123510" cy="1587181"/>
            </a:xfrm>
            <a:prstGeom prst="rect">
              <a:avLst/>
            </a:prstGeom>
          </p:spPr>
        </p:pic>
        <p:sp>
          <p:nvSpPr>
            <p:cNvPr id="16" name="TextBox 15">
              <a:extLst>
                <a:ext uri="{FF2B5EF4-FFF2-40B4-BE49-F238E27FC236}">
                  <a16:creationId xmlns:a16="http://schemas.microsoft.com/office/drawing/2014/main" id="{930905D3-9CE2-4BA5-A835-2DD53456EBFB}"/>
                </a:ext>
              </a:extLst>
            </p:cNvPr>
            <p:cNvSpPr txBox="1"/>
            <p:nvPr/>
          </p:nvSpPr>
          <p:spPr>
            <a:xfrm>
              <a:off x="3617880" y="1214967"/>
              <a:ext cx="6016087" cy="584775"/>
            </a:xfrm>
            <a:prstGeom prst="rect">
              <a:avLst/>
            </a:prstGeom>
            <a:noFill/>
            <a:ln w="28575">
              <a:solidFill>
                <a:schemeClr val="tx1"/>
              </a:solidFill>
            </a:ln>
          </p:spPr>
          <p:txBody>
            <a:bodyPr wrap="square" rtlCol="0">
              <a:spAutoFit/>
            </a:bodyPr>
            <a:lstStyle/>
            <a:p>
              <a:pPr algn="ctr"/>
              <a:r>
                <a:rPr lang="en-US" sz="3200" dirty="0">
                  <a:latin typeface="Arial" panose="020B0604020202020204" pitchFamily="34" charset="0"/>
                  <a:cs typeface="Arial" panose="020B0604020202020204" pitchFamily="34" charset="0"/>
                </a:rPr>
                <a:t>Radio/Far-Infrared Observations</a:t>
              </a:r>
            </a:p>
          </p:txBody>
        </p:sp>
        <p:sp>
          <p:nvSpPr>
            <p:cNvPr id="17" name="TextBox 16">
              <a:extLst>
                <a:ext uri="{FF2B5EF4-FFF2-40B4-BE49-F238E27FC236}">
                  <a16:creationId xmlns:a16="http://schemas.microsoft.com/office/drawing/2014/main" id="{3648F8B6-09A1-49AA-A990-FA00C3E7ABB9}"/>
                </a:ext>
              </a:extLst>
            </p:cNvPr>
            <p:cNvSpPr txBox="1"/>
            <p:nvPr/>
          </p:nvSpPr>
          <p:spPr>
            <a:xfrm>
              <a:off x="6533208" y="3528097"/>
              <a:ext cx="1762279" cy="553998"/>
            </a:xfrm>
            <a:prstGeom prst="rect">
              <a:avLst/>
            </a:prstGeom>
            <a:noFill/>
          </p:spPr>
          <p:txBody>
            <a:bodyPr wrap="square" rtlCol="0">
              <a:spAutoFit/>
            </a:bodyPr>
            <a:lstStyle/>
            <a:p>
              <a:pPr algn="ctr"/>
              <a:r>
                <a:rPr lang="en-US" sz="1000" dirty="0">
                  <a:solidFill>
                    <a:schemeClr val="accent6"/>
                  </a:solidFill>
                  <a:latin typeface="Arial" panose="020B0604020202020204" pitchFamily="34" charset="0"/>
                  <a:cs typeface="Arial" panose="020B0604020202020204" pitchFamily="34" charset="0"/>
                </a:rPr>
                <a:t>ESA AOES </a:t>
              </a:r>
              <a:r>
                <a:rPr lang="en-US" sz="1000" dirty="0" err="1">
                  <a:solidFill>
                    <a:schemeClr val="accent6"/>
                  </a:solidFill>
                  <a:latin typeface="Arial" panose="020B0604020202020204" pitchFamily="34" charset="0"/>
                  <a:cs typeface="Arial" panose="020B0604020202020204" pitchFamily="34" charset="0"/>
                </a:rPr>
                <a:t>Medialab</a:t>
              </a:r>
              <a:r>
                <a:rPr lang="en-US" sz="1000" dirty="0">
                  <a:solidFill>
                    <a:schemeClr val="accent6"/>
                  </a:solidFill>
                  <a:latin typeface="Arial" panose="020B0604020202020204" pitchFamily="34" charset="0"/>
                  <a:cs typeface="Arial" panose="020B0604020202020204" pitchFamily="34" charset="0"/>
                </a:rPr>
                <a:t>; background: HST, NASA/ ESA/ STScI</a:t>
              </a:r>
            </a:p>
          </p:txBody>
        </p:sp>
        <p:pic>
          <p:nvPicPr>
            <p:cNvPr id="19" name="Picture 18" descr="A large tower with a mountain in the background&#10;&#10;Description automatically generated">
              <a:extLst>
                <a:ext uri="{FF2B5EF4-FFF2-40B4-BE49-F238E27FC236}">
                  <a16:creationId xmlns:a16="http://schemas.microsoft.com/office/drawing/2014/main" id="{8EEA596D-B5B5-4D0C-837D-BA74097771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5776" y="1877387"/>
              <a:ext cx="1690281" cy="1710403"/>
            </a:xfrm>
            <a:prstGeom prst="rect">
              <a:avLst/>
            </a:prstGeom>
          </p:spPr>
        </p:pic>
        <p:sp>
          <p:nvSpPr>
            <p:cNvPr id="20" name="Arrow: Right 19">
              <a:extLst>
                <a:ext uri="{FF2B5EF4-FFF2-40B4-BE49-F238E27FC236}">
                  <a16:creationId xmlns:a16="http://schemas.microsoft.com/office/drawing/2014/main" id="{2BC20E04-8DF6-496F-AF6B-1BE265741F62}"/>
                </a:ext>
              </a:extLst>
            </p:cNvPr>
            <p:cNvSpPr/>
            <p:nvPr/>
          </p:nvSpPr>
          <p:spPr>
            <a:xfrm rot="5400000">
              <a:off x="5458336" y="3979680"/>
              <a:ext cx="495574" cy="366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C82E6AFC-6D4F-4B08-9D93-3C0FF8C170BC}"/>
                </a:ext>
              </a:extLst>
            </p:cNvPr>
            <p:cNvSpPr/>
            <p:nvPr/>
          </p:nvSpPr>
          <p:spPr>
            <a:xfrm rot="5400000">
              <a:off x="7110492" y="4139777"/>
              <a:ext cx="553994" cy="366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EE64AFD-DE79-4A50-8CC5-F9D46C1BF42F}"/>
                </a:ext>
              </a:extLst>
            </p:cNvPr>
            <p:cNvSpPr txBox="1"/>
            <p:nvPr/>
          </p:nvSpPr>
          <p:spPr>
            <a:xfrm>
              <a:off x="5379767" y="3596912"/>
              <a:ext cx="625098" cy="246221"/>
            </a:xfrm>
            <a:prstGeom prst="rect">
              <a:avLst/>
            </a:prstGeom>
            <a:noFill/>
          </p:spPr>
          <p:txBody>
            <a:bodyPr wrap="square" rtlCol="0">
              <a:spAutoFit/>
            </a:bodyPr>
            <a:lstStyle/>
            <a:p>
              <a:pPr algn="ctr"/>
              <a:r>
                <a:rPr lang="en-US" sz="1000" dirty="0">
                  <a:solidFill>
                    <a:schemeClr val="accent6"/>
                  </a:solidFill>
                  <a:latin typeface="Arial" panose="020B0604020202020204" pitchFamily="34" charset="0"/>
                  <a:cs typeface="Arial" panose="020B0604020202020204" pitchFamily="34" charset="0"/>
                </a:rPr>
                <a:t>NRAO</a:t>
              </a:r>
            </a:p>
          </p:txBody>
        </p:sp>
        <p:pic>
          <p:nvPicPr>
            <p:cNvPr id="24" name="Picture 23" descr="A picture containing instrument, drawing, propeller&#10;&#10;Description automatically generated">
              <a:extLst>
                <a:ext uri="{FF2B5EF4-FFF2-40B4-BE49-F238E27FC236}">
                  <a16:creationId xmlns:a16="http://schemas.microsoft.com/office/drawing/2014/main" id="{B499E316-4A9C-428B-AE90-812F825748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928" y="4435318"/>
              <a:ext cx="1408390" cy="1041163"/>
            </a:xfrm>
            <a:prstGeom prst="rect">
              <a:avLst/>
            </a:prstGeom>
          </p:spPr>
        </p:pic>
        <p:sp>
          <p:nvSpPr>
            <p:cNvPr id="25" name="TextBox 24">
              <a:extLst>
                <a:ext uri="{FF2B5EF4-FFF2-40B4-BE49-F238E27FC236}">
                  <a16:creationId xmlns:a16="http://schemas.microsoft.com/office/drawing/2014/main" id="{C3BF94CE-9713-49B3-A2A3-01D084BBDCE6}"/>
                </a:ext>
              </a:extLst>
            </p:cNvPr>
            <p:cNvSpPr txBox="1"/>
            <p:nvPr/>
          </p:nvSpPr>
          <p:spPr>
            <a:xfrm>
              <a:off x="5182681" y="5420695"/>
              <a:ext cx="1105816" cy="246221"/>
            </a:xfrm>
            <a:prstGeom prst="rect">
              <a:avLst/>
            </a:prstGeom>
            <a:noFill/>
          </p:spPr>
          <p:txBody>
            <a:bodyPr wrap="square" rtlCol="0">
              <a:spAutoFit/>
            </a:bodyPr>
            <a:lstStyle/>
            <a:p>
              <a:pPr algn="ctr"/>
              <a:r>
                <a:rPr lang="en-US" sz="1000" dirty="0">
                  <a:solidFill>
                    <a:schemeClr val="accent6"/>
                  </a:solidFill>
                  <a:latin typeface="Arial" panose="020B0604020202020204" pitchFamily="34" charset="0"/>
                  <a:cs typeface="Arial" panose="020B0604020202020204" pitchFamily="34" charset="0"/>
                </a:rPr>
                <a:t>Dr. Tim Evans</a:t>
              </a:r>
            </a:p>
          </p:txBody>
        </p:sp>
        <p:pic>
          <p:nvPicPr>
            <p:cNvPr id="27" name="Picture 26" descr="A picture containing game&#10;&#10;Description automatically generated">
              <a:extLst>
                <a:ext uri="{FF2B5EF4-FFF2-40B4-BE49-F238E27FC236}">
                  <a16:creationId xmlns:a16="http://schemas.microsoft.com/office/drawing/2014/main" id="{CF5B80C1-0465-4509-A033-13E04A88EE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4525" y="4625611"/>
              <a:ext cx="1160041" cy="553994"/>
            </a:xfrm>
            <a:prstGeom prst="rect">
              <a:avLst/>
            </a:prstGeom>
          </p:spPr>
        </p:pic>
        <p:sp>
          <p:nvSpPr>
            <p:cNvPr id="28" name="TextBox 27">
              <a:extLst>
                <a:ext uri="{FF2B5EF4-FFF2-40B4-BE49-F238E27FC236}">
                  <a16:creationId xmlns:a16="http://schemas.microsoft.com/office/drawing/2014/main" id="{4D69E8C0-C451-4E77-BF38-CAB9DB19EE04}"/>
                </a:ext>
              </a:extLst>
            </p:cNvPr>
            <p:cNvSpPr txBox="1"/>
            <p:nvPr/>
          </p:nvSpPr>
          <p:spPr>
            <a:xfrm>
              <a:off x="6766773" y="5142843"/>
              <a:ext cx="1353772" cy="246221"/>
            </a:xfrm>
            <a:prstGeom prst="rect">
              <a:avLst/>
            </a:prstGeom>
            <a:noFill/>
          </p:spPr>
          <p:txBody>
            <a:bodyPr wrap="square" rtlCol="0">
              <a:spAutoFit/>
            </a:bodyPr>
            <a:lstStyle/>
            <a:p>
              <a:pPr algn="ctr"/>
              <a:r>
                <a:rPr lang="en-US" sz="1000" dirty="0" err="1">
                  <a:solidFill>
                    <a:schemeClr val="accent6"/>
                  </a:solidFill>
                  <a:latin typeface="Arial" panose="020B0604020202020204" pitchFamily="34" charset="0"/>
                  <a:cs typeface="Arial" panose="020B0604020202020204" pitchFamily="34" charset="0"/>
                </a:rPr>
                <a:t>VectorStock</a:t>
              </a:r>
              <a:r>
                <a:rPr lang="en-US" sz="1000" dirty="0">
                  <a:solidFill>
                    <a:schemeClr val="accent6"/>
                  </a:solidFill>
                  <a:latin typeface="Arial" panose="020B0604020202020204" pitchFamily="34" charset="0"/>
                  <a:cs typeface="Arial" panose="020B0604020202020204" pitchFamily="34" charset="0"/>
                </a:rPr>
                <a:t> - </a:t>
              </a:r>
              <a:r>
                <a:rPr lang="en-US" sz="1000" dirty="0" err="1">
                  <a:solidFill>
                    <a:schemeClr val="accent6"/>
                  </a:solidFill>
                  <a:latin typeface="Arial" panose="020B0604020202020204" pitchFamily="34" charset="0"/>
                  <a:cs typeface="Arial" panose="020B0604020202020204" pitchFamily="34" charset="0"/>
                </a:rPr>
                <a:t>Meggi</a:t>
              </a:r>
              <a:endParaRPr lang="en-US" sz="1000" dirty="0">
                <a:solidFill>
                  <a:schemeClr val="accent6"/>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7CB6788-332F-4B9D-BA51-EC9C6021EBD1}"/>
                    </a:ext>
                  </a:extLst>
                </p:cNvPr>
                <p:cNvSpPr txBox="1"/>
                <p:nvPr/>
              </p:nvSpPr>
              <p:spPr>
                <a:xfrm>
                  <a:off x="4013449" y="4616308"/>
                  <a:ext cx="942757" cy="523220"/>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a:latin typeface="Cambria Math" panose="02040503050406030204" pitchFamily="18" charset="0"/>
                          </a:rPr>
                          <m:t>𝑵</m:t>
                        </m:r>
                        <m:sSub>
                          <m:sSubPr>
                            <m:ctrlPr>
                              <a:rPr lang="en-US" sz="2800" b="1" i="1">
                                <a:latin typeface="Cambria Math" panose="02040503050406030204" pitchFamily="18" charset="0"/>
                              </a:rPr>
                            </m:ctrlPr>
                          </m:sSubPr>
                          <m:e>
                            <m:r>
                              <a:rPr lang="en-US" sz="2800" b="1" i="1">
                                <a:latin typeface="Cambria Math" panose="02040503050406030204" pitchFamily="18" charset="0"/>
                              </a:rPr>
                              <m:t>𝑯</m:t>
                            </m:r>
                          </m:e>
                          <m:sub>
                            <m:r>
                              <a:rPr lang="en-US" sz="2800" b="1" i="1">
                                <a:latin typeface="Cambria Math" panose="02040503050406030204" pitchFamily="18" charset="0"/>
                              </a:rPr>
                              <m:t>𝟑</m:t>
                            </m:r>
                          </m:sub>
                        </m:sSub>
                      </m:oMath>
                    </m:oMathPara>
                  </a14:m>
                  <a:endParaRPr lang="en-US" sz="2800" b="1" dirty="0"/>
                </a:p>
              </p:txBody>
            </p:sp>
          </mc:Choice>
          <mc:Fallback xmlns="">
            <p:sp>
              <p:nvSpPr>
                <p:cNvPr id="29" name="TextBox 28">
                  <a:extLst>
                    <a:ext uri="{FF2B5EF4-FFF2-40B4-BE49-F238E27FC236}">
                      <a16:creationId xmlns:a16="http://schemas.microsoft.com/office/drawing/2014/main" id="{C7CB6788-332F-4B9D-BA51-EC9C6021EBD1}"/>
                    </a:ext>
                  </a:extLst>
                </p:cNvPr>
                <p:cNvSpPr txBox="1">
                  <a:spLocks noRot="1" noChangeAspect="1" noMove="1" noResize="1" noEditPoints="1" noAdjustHandles="1" noChangeArrowheads="1" noChangeShapeType="1" noTextEdit="1"/>
                </p:cNvSpPr>
                <p:nvPr/>
              </p:nvSpPr>
              <p:spPr>
                <a:xfrm>
                  <a:off x="4013449" y="4616308"/>
                  <a:ext cx="942757" cy="523220"/>
                </a:xfrm>
                <a:prstGeom prst="rect">
                  <a:avLst/>
                </a:prstGeom>
                <a:blipFill>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DE8269D-2D94-4454-8B8D-C89FE10C96C3}"/>
                    </a:ext>
                  </a:extLst>
                </p:cNvPr>
                <p:cNvSpPr txBox="1"/>
                <p:nvPr/>
              </p:nvSpPr>
              <p:spPr>
                <a:xfrm>
                  <a:off x="8102318" y="4640048"/>
                  <a:ext cx="637645" cy="523220"/>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latin typeface="Cambria Math" panose="02040503050406030204" pitchFamily="18" charset="0"/>
                              </a:rPr>
                            </m:ctrlPr>
                          </m:sSubPr>
                          <m:e>
                            <m:r>
                              <a:rPr lang="en-US" sz="2800" b="1" i="1">
                                <a:latin typeface="Cambria Math" panose="02040503050406030204" pitchFamily="18" charset="0"/>
                              </a:rPr>
                              <m:t>𝑯</m:t>
                            </m:r>
                          </m:e>
                          <m:sub>
                            <m:r>
                              <a:rPr lang="en-US" sz="2800" b="1" i="1" smtClean="0">
                                <a:latin typeface="Cambria Math" panose="02040503050406030204" pitchFamily="18" charset="0"/>
                              </a:rPr>
                              <m:t>𝟐</m:t>
                            </m:r>
                          </m:sub>
                        </m:sSub>
                      </m:oMath>
                    </m:oMathPara>
                  </a14:m>
                  <a:endParaRPr lang="en-US" sz="2800" b="1" dirty="0"/>
                </a:p>
              </p:txBody>
            </p:sp>
          </mc:Choice>
          <mc:Fallback xmlns="">
            <p:sp>
              <p:nvSpPr>
                <p:cNvPr id="30" name="TextBox 29">
                  <a:extLst>
                    <a:ext uri="{FF2B5EF4-FFF2-40B4-BE49-F238E27FC236}">
                      <a16:creationId xmlns:a16="http://schemas.microsoft.com/office/drawing/2014/main" id="{EDE8269D-2D94-4454-8B8D-C89FE10C96C3}"/>
                    </a:ext>
                  </a:extLst>
                </p:cNvPr>
                <p:cNvSpPr txBox="1">
                  <a:spLocks noRot="1" noChangeAspect="1" noMove="1" noResize="1" noEditPoints="1" noAdjustHandles="1" noChangeArrowheads="1" noChangeShapeType="1" noTextEdit="1"/>
                </p:cNvSpPr>
                <p:nvPr/>
              </p:nvSpPr>
              <p:spPr>
                <a:xfrm>
                  <a:off x="8102318" y="4640048"/>
                  <a:ext cx="637645" cy="523220"/>
                </a:xfrm>
                <a:prstGeom prst="rect">
                  <a:avLst/>
                </a:prstGeom>
                <a:blipFill>
                  <a:blip r:embed="rId7"/>
                  <a:stretch>
                    <a:fillRect/>
                  </a:stretch>
                </a:blipFill>
                <a:ln>
                  <a:solidFill>
                    <a:schemeClr val="tx1"/>
                  </a:solidFill>
                </a:ln>
              </p:spPr>
              <p:txBody>
                <a:bodyPr/>
                <a:lstStyle/>
                <a:p>
                  <a:r>
                    <a:rPr lang="en-US">
                      <a:noFill/>
                    </a:rPr>
                    <a:t> </a:t>
                  </a:r>
                </a:p>
              </p:txBody>
            </p:sp>
          </mc:Fallback>
        </mc:AlternateContent>
      </p:grpSp>
      <p:sp>
        <p:nvSpPr>
          <p:cNvPr id="32" name="Arrow: Right 31">
            <a:extLst>
              <a:ext uri="{FF2B5EF4-FFF2-40B4-BE49-F238E27FC236}">
                <a16:creationId xmlns:a16="http://schemas.microsoft.com/office/drawing/2014/main" id="{4DC5986A-9A64-4466-B04A-B50A2B0EF0A5}"/>
              </a:ext>
            </a:extLst>
          </p:cNvPr>
          <p:cNvSpPr/>
          <p:nvPr/>
        </p:nvSpPr>
        <p:spPr>
          <a:xfrm>
            <a:off x="5180550" y="3327688"/>
            <a:ext cx="1515781" cy="82865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A picture containing building, light, looking, front&#10;&#10;Description automatically generated">
            <a:extLst>
              <a:ext uri="{FF2B5EF4-FFF2-40B4-BE49-F238E27FC236}">
                <a16:creationId xmlns:a16="http://schemas.microsoft.com/office/drawing/2014/main" id="{F98758B4-1D0C-4B3F-9467-75D04BF98A0E}"/>
              </a:ext>
            </a:extLst>
          </p:cNvPr>
          <p:cNvPicPr>
            <a:picLocks noChangeAspect="1"/>
          </p:cNvPicPr>
          <p:nvPr/>
        </p:nvPicPr>
        <p:blipFill rotWithShape="1">
          <a:blip r:embed="rId8">
            <a:extLst>
              <a:ext uri="{28A0092B-C50C-407E-A947-70E740481C1C}">
                <a14:useLocalDpi xmlns:a14="http://schemas.microsoft.com/office/drawing/2010/main" val="0"/>
              </a:ext>
            </a:extLst>
          </a:blip>
          <a:srcRect l="10778"/>
          <a:stretch/>
        </p:blipFill>
        <p:spPr>
          <a:xfrm>
            <a:off x="6898705" y="1457496"/>
            <a:ext cx="4948674" cy="1981371"/>
          </a:xfrm>
          <a:prstGeom prst="rect">
            <a:avLst/>
          </a:prstGeom>
        </p:spPr>
      </p:pic>
      <p:pic>
        <p:nvPicPr>
          <p:cNvPr id="37" name="Picture 36" descr="A close up of clouds in the sky&#10;&#10;Description automatically generated">
            <a:extLst>
              <a:ext uri="{FF2B5EF4-FFF2-40B4-BE49-F238E27FC236}">
                <a16:creationId xmlns:a16="http://schemas.microsoft.com/office/drawing/2014/main" id="{0BD43A53-E507-4053-9540-B18B0F68673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98705" y="3885976"/>
            <a:ext cx="4870139" cy="1587181"/>
          </a:xfrm>
          <a:prstGeom prst="rect">
            <a:avLst/>
          </a:prstGeom>
        </p:spPr>
      </p:pic>
      <p:sp>
        <p:nvSpPr>
          <p:cNvPr id="38" name="TextBox 37">
            <a:extLst>
              <a:ext uri="{FF2B5EF4-FFF2-40B4-BE49-F238E27FC236}">
                <a16:creationId xmlns:a16="http://schemas.microsoft.com/office/drawing/2014/main" id="{ED76885E-63F2-4C94-9467-82BA9913E523}"/>
              </a:ext>
            </a:extLst>
          </p:cNvPr>
          <p:cNvSpPr txBox="1"/>
          <p:nvPr/>
        </p:nvSpPr>
        <p:spPr>
          <a:xfrm>
            <a:off x="8378115" y="3395142"/>
            <a:ext cx="1920296" cy="400110"/>
          </a:xfrm>
          <a:prstGeom prst="rect">
            <a:avLst/>
          </a:prstGeom>
          <a:noFill/>
        </p:spPr>
        <p:txBody>
          <a:bodyPr wrap="square" rtlCol="0">
            <a:spAutoFit/>
          </a:bodyPr>
          <a:lstStyle/>
          <a:p>
            <a:pPr algn="ctr"/>
            <a:r>
              <a:rPr lang="en-US" sz="1000" dirty="0">
                <a:solidFill>
                  <a:schemeClr val="accent6"/>
                </a:solidFill>
                <a:latin typeface="Arial" panose="020B0604020202020204" pitchFamily="34" charset="0"/>
                <a:cs typeface="Arial" panose="020B0604020202020204" pitchFamily="34" charset="0"/>
              </a:rPr>
              <a:t>Herschel Gould Belt Survey; </a:t>
            </a:r>
            <a:r>
              <a:rPr lang="en-US" sz="1000" dirty="0" err="1">
                <a:solidFill>
                  <a:schemeClr val="accent6"/>
                </a:solidFill>
                <a:latin typeface="Arial" panose="020B0604020202020204" pitchFamily="34" charset="0"/>
                <a:cs typeface="Arial" panose="020B0604020202020204" pitchFamily="34" charset="0"/>
              </a:rPr>
              <a:t>Ayushi</a:t>
            </a:r>
            <a:r>
              <a:rPr lang="en-US" sz="1000" dirty="0">
                <a:solidFill>
                  <a:schemeClr val="accent6"/>
                </a:solidFill>
                <a:latin typeface="Arial" panose="020B0604020202020204" pitchFamily="34" charset="0"/>
                <a:cs typeface="Arial" panose="020B0604020202020204" pitchFamily="34" charset="0"/>
              </a:rPr>
              <a:t> Singh (</a:t>
            </a:r>
            <a:r>
              <a:rPr lang="en-US" sz="1000" dirty="0" err="1">
                <a:solidFill>
                  <a:schemeClr val="accent6"/>
                </a:solidFill>
                <a:latin typeface="Arial" panose="020B0604020202020204" pitchFamily="34" charset="0"/>
                <a:cs typeface="Arial" panose="020B0604020202020204" pitchFamily="34" charset="0"/>
              </a:rPr>
              <a:t>UToronto</a:t>
            </a:r>
            <a:r>
              <a:rPr lang="en-US" sz="1000" dirty="0">
                <a:solidFill>
                  <a:schemeClr val="accent6"/>
                </a:solidFill>
                <a:latin typeface="Arial" panose="020B0604020202020204" pitchFamily="34" charset="0"/>
                <a:cs typeface="Arial" panose="020B0604020202020204" pitchFamily="34" charset="0"/>
              </a:rPr>
              <a:t>)</a:t>
            </a:r>
          </a:p>
        </p:txBody>
      </p:sp>
      <p:sp>
        <p:nvSpPr>
          <p:cNvPr id="39" name="TextBox 38">
            <a:extLst>
              <a:ext uri="{FF2B5EF4-FFF2-40B4-BE49-F238E27FC236}">
                <a16:creationId xmlns:a16="http://schemas.microsoft.com/office/drawing/2014/main" id="{52A22A25-18F2-4CA0-B9A4-DB6B8E4430B3}"/>
              </a:ext>
            </a:extLst>
          </p:cNvPr>
          <p:cNvSpPr txBox="1"/>
          <p:nvPr/>
        </p:nvSpPr>
        <p:spPr>
          <a:xfrm>
            <a:off x="8378115" y="5497145"/>
            <a:ext cx="1828297" cy="400110"/>
          </a:xfrm>
          <a:prstGeom prst="rect">
            <a:avLst/>
          </a:prstGeom>
          <a:noFill/>
        </p:spPr>
        <p:txBody>
          <a:bodyPr wrap="square" rtlCol="0">
            <a:spAutoFit/>
          </a:bodyPr>
          <a:lstStyle/>
          <a:p>
            <a:pPr algn="ctr"/>
            <a:r>
              <a:rPr lang="en-US" sz="1000" dirty="0">
                <a:solidFill>
                  <a:schemeClr val="accent6"/>
                </a:solidFill>
                <a:latin typeface="Arial" panose="020B0604020202020204" pitchFamily="34" charset="0"/>
                <a:cs typeface="Arial" panose="020B0604020202020204" pitchFamily="34" charset="0"/>
              </a:rPr>
              <a:t>Green Bank Telescope, </a:t>
            </a:r>
            <a:r>
              <a:rPr lang="en-US" sz="1000" dirty="0" err="1">
                <a:solidFill>
                  <a:schemeClr val="accent6"/>
                </a:solidFill>
                <a:latin typeface="Arial" panose="020B0604020202020204" pitchFamily="34" charset="0"/>
                <a:cs typeface="Arial" panose="020B0604020202020204" pitchFamily="34" charset="0"/>
              </a:rPr>
              <a:t>Youngmin</a:t>
            </a:r>
            <a:r>
              <a:rPr lang="en-US" sz="1000" dirty="0">
                <a:solidFill>
                  <a:schemeClr val="accent6"/>
                </a:solidFill>
                <a:latin typeface="Arial" panose="020B0604020202020204" pitchFamily="34" charset="0"/>
                <a:cs typeface="Arial" panose="020B0604020202020204" pitchFamily="34" charset="0"/>
              </a:rPr>
              <a:t> Seo (JPL)</a:t>
            </a:r>
          </a:p>
        </p:txBody>
      </p:sp>
      <p:sp>
        <p:nvSpPr>
          <p:cNvPr id="40" name="TextBox 39">
            <a:extLst>
              <a:ext uri="{FF2B5EF4-FFF2-40B4-BE49-F238E27FC236}">
                <a16:creationId xmlns:a16="http://schemas.microsoft.com/office/drawing/2014/main" id="{604A90E9-04A9-4B13-8DD2-85C7F19F2607}"/>
              </a:ext>
            </a:extLst>
          </p:cNvPr>
          <p:cNvSpPr txBox="1"/>
          <p:nvPr/>
        </p:nvSpPr>
        <p:spPr>
          <a:xfrm>
            <a:off x="7183616" y="1246476"/>
            <a:ext cx="4378851" cy="584775"/>
          </a:xfrm>
          <a:prstGeom prst="rect">
            <a:avLst/>
          </a:prstGeom>
          <a:noFill/>
          <a:ln w="28575">
            <a:solidFill>
              <a:schemeClr val="tx1"/>
            </a:solidFill>
          </a:ln>
        </p:spPr>
        <p:txBody>
          <a:bodyPr wrap="square" rtlCol="0">
            <a:spAutoFit/>
          </a:bodyPr>
          <a:lstStyle/>
          <a:p>
            <a:pPr algn="ctr"/>
            <a:r>
              <a:rPr lang="en-US" sz="3200" dirty="0">
                <a:latin typeface="Arial" panose="020B0604020202020204" pitchFamily="34" charset="0"/>
                <a:cs typeface="Arial" panose="020B0604020202020204" pitchFamily="34" charset="0"/>
              </a:rPr>
              <a:t>Look Inside the Clouds</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041FD040-CC73-4D38-B2D6-1434413D0F47}"/>
                  </a:ext>
                </a:extLst>
              </p:cNvPr>
              <p:cNvSpPr txBox="1"/>
              <p:nvPr/>
            </p:nvSpPr>
            <p:spPr>
              <a:xfrm>
                <a:off x="9490123" y="2035140"/>
                <a:ext cx="1363081" cy="523220"/>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𝑰</m:t>
                      </m:r>
                      <m:r>
                        <a:rPr lang="en-US" sz="2800" b="1" i="1" smtClean="0">
                          <a:latin typeface="Cambria Math" panose="02040503050406030204" pitchFamily="18" charset="0"/>
                        </a:rPr>
                        <m:t>(</m:t>
                      </m:r>
                      <m:r>
                        <a:rPr lang="en-US" sz="2800" b="1" i="1">
                          <a:latin typeface="Cambria Math" panose="02040503050406030204" pitchFamily="18" charset="0"/>
                        </a:rPr>
                        <m:t>𝑵</m:t>
                      </m:r>
                      <m:sSub>
                        <m:sSubPr>
                          <m:ctrlPr>
                            <a:rPr lang="en-US" sz="2800" b="1" i="1">
                              <a:latin typeface="Cambria Math" panose="02040503050406030204" pitchFamily="18" charset="0"/>
                            </a:rPr>
                          </m:ctrlPr>
                        </m:sSubPr>
                        <m:e>
                          <m:r>
                            <a:rPr lang="en-US" sz="2800" b="1" i="1">
                              <a:latin typeface="Cambria Math" panose="02040503050406030204" pitchFamily="18" charset="0"/>
                            </a:rPr>
                            <m:t>𝑯</m:t>
                          </m:r>
                        </m:e>
                        <m:sub>
                          <m:r>
                            <a:rPr lang="en-US" sz="2800" b="1" i="1">
                              <a:latin typeface="Cambria Math" panose="02040503050406030204" pitchFamily="18" charset="0"/>
                            </a:rPr>
                            <m:t>𝟑</m:t>
                          </m:r>
                        </m:sub>
                      </m:sSub>
                      <m:r>
                        <a:rPr lang="en-US" sz="2800" b="1" i="1" smtClean="0">
                          <a:latin typeface="Cambria Math" panose="02040503050406030204" pitchFamily="18" charset="0"/>
                        </a:rPr>
                        <m:t>)</m:t>
                      </m:r>
                    </m:oMath>
                  </m:oMathPara>
                </a14:m>
                <a:endParaRPr lang="en-US" sz="2800" b="1" dirty="0">
                  <a:latin typeface="Arial" panose="020B0604020202020204" pitchFamily="34" charset="0"/>
                  <a:cs typeface="Arial" panose="020B0604020202020204" pitchFamily="34" charset="0"/>
                </a:endParaRPr>
              </a:p>
            </p:txBody>
          </p:sp>
        </mc:Choice>
        <mc:Fallback xmlns="">
          <p:sp>
            <p:nvSpPr>
              <p:cNvPr id="41" name="TextBox 40">
                <a:extLst>
                  <a:ext uri="{FF2B5EF4-FFF2-40B4-BE49-F238E27FC236}">
                    <a16:creationId xmlns:a16="http://schemas.microsoft.com/office/drawing/2014/main" id="{041FD040-CC73-4D38-B2D6-1434413D0F47}"/>
                  </a:ext>
                </a:extLst>
              </p:cNvPr>
              <p:cNvSpPr txBox="1">
                <a:spLocks noRot="1" noChangeAspect="1" noMove="1" noResize="1" noEditPoints="1" noAdjustHandles="1" noChangeArrowheads="1" noChangeShapeType="1" noTextEdit="1"/>
              </p:cNvSpPr>
              <p:nvPr/>
            </p:nvSpPr>
            <p:spPr>
              <a:xfrm>
                <a:off x="9490123" y="2035140"/>
                <a:ext cx="1363081" cy="523220"/>
              </a:xfrm>
              <a:prstGeom prst="rect">
                <a:avLst/>
              </a:prstGeom>
              <a:blipFill>
                <a:blip r:embed="rId10"/>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5A584D2-55F5-4D8E-AEA8-3557F86B0BBE}"/>
                  </a:ext>
                </a:extLst>
              </p:cNvPr>
              <p:cNvSpPr txBox="1"/>
              <p:nvPr/>
            </p:nvSpPr>
            <p:spPr>
              <a:xfrm>
                <a:off x="9333771" y="4156347"/>
                <a:ext cx="1192461" cy="523220"/>
              </a:xfrm>
              <a:prstGeom prst="rect">
                <a:avLst/>
              </a:prstGeom>
              <a:noFill/>
              <a:ln>
                <a:solidFill>
                  <a:schemeClr val="bg1"/>
                </a:solidFill>
              </a:ln>
            </p:spPr>
            <p:txBody>
              <a:bodyPr wrap="square" rtlCol="0">
                <a:spAutoFit/>
              </a:bodyPr>
              <a:lstStyle/>
              <a:p>
                <a:pPr/>
                <a14:m>
                  <m:oMathPara xmlns:m="http://schemas.openxmlformats.org/officeDocument/2006/math">
                    <m:oMathParaPr>
                      <m:jc m:val="center"/>
                    </m:oMathParaPr>
                    <m:oMath xmlns:m="http://schemas.openxmlformats.org/officeDocument/2006/math">
                      <m:r>
                        <a:rPr lang="en-US" sz="2800" b="1" i="1" smtClean="0">
                          <a:solidFill>
                            <a:schemeClr val="bg1"/>
                          </a:solidFill>
                          <a:latin typeface="Cambria Math" panose="02040503050406030204" pitchFamily="18" charset="0"/>
                        </a:rPr>
                        <m:t>𝑵</m:t>
                      </m:r>
                      <m:r>
                        <a:rPr lang="en-US" sz="2800" b="1" i="1" smtClean="0">
                          <a:solidFill>
                            <a:schemeClr val="bg1"/>
                          </a:solidFill>
                          <a:latin typeface="Cambria Math" panose="02040503050406030204" pitchFamily="18" charset="0"/>
                        </a:rPr>
                        <m:t>(</m:t>
                      </m:r>
                      <m:sSub>
                        <m:sSubPr>
                          <m:ctrlPr>
                            <a:rPr lang="en-US" sz="2800" b="1" i="1" smtClean="0">
                              <a:solidFill>
                                <a:schemeClr val="bg1"/>
                              </a:solidFill>
                              <a:latin typeface="Cambria Math" panose="02040503050406030204" pitchFamily="18" charset="0"/>
                            </a:rPr>
                          </m:ctrlPr>
                        </m:sSubPr>
                        <m:e>
                          <m:r>
                            <a:rPr lang="en-US" sz="2800" b="1" i="1">
                              <a:solidFill>
                                <a:schemeClr val="bg1"/>
                              </a:solidFill>
                              <a:latin typeface="Cambria Math" panose="02040503050406030204" pitchFamily="18" charset="0"/>
                            </a:rPr>
                            <m:t>𝑯</m:t>
                          </m:r>
                        </m:e>
                        <m:sub>
                          <m:r>
                            <a:rPr lang="en-US" sz="2800" b="1" i="1" smtClean="0">
                              <a:solidFill>
                                <a:schemeClr val="bg1"/>
                              </a:solidFill>
                              <a:latin typeface="Cambria Math" panose="02040503050406030204" pitchFamily="18" charset="0"/>
                            </a:rPr>
                            <m:t>𝟐</m:t>
                          </m:r>
                        </m:sub>
                      </m:sSub>
                      <m:r>
                        <a:rPr lang="en-US" sz="2800" b="1" i="0" smtClean="0">
                          <a:solidFill>
                            <a:schemeClr val="bg1"/>
                          </a:solidFill>
                          <a:latin typeface="Cambria Math" panose="02040503050406030204" pitchFamily="18" charset="0"/>
                        </a:rPr>
                        <m:t>)</m:t>
                      </m:r>
                    </m:oMath>
                  </m:oMathPara>
                </a14:m>
                <a:endParaRPr lang="en-US" sz="2800" b="1" dirty="0">
                  <a:solidFill>
                    <a:schemeClr val="bg1"/>
                  </a:solidFill>
                </a:endParaRPr>
              </a:p>
            </p:txBody>
          </p:sp>
        </mc:Choice>
        <mc:Fallback xmlns="">
          <p:sp>
            <p:nvSpPr>
              <p:cNvPr id="42" name="TextBox 41">
                <a:extLst>
                  <a:ext uri="{FF2B5EF4-FFF2-40B4-BE49-F238E27FC236}">
                    <a16:creationId xmlns:a16="http://schemas.microsoft.com/office/drawing/2014/main" id="{95A584D2-55F5-4D8E-AEA8-3557F86B0BBE}"/>
                  </a:ext>
                </a:extLst>
              </p:cNvPr>
              <p:cNvSpPr txBox="1">
                <a:spLocks noRot="1" noChangeAspect="1" noMove="1" noResize="1" noEditPoints="1" noAdjustHandles="1" noChangeArrowheads="1" noChangeShapeType="1" noTextEdit="1"/>
              </p:cNvSpPr>
              <p:nvPr/>
            </p:nvSpPr>
            <p:spPr>
              <a:xfrm>
                <a:off x="9333771" y="4156347"/>
                <a:ext cx="1192461" cy="523220"/>
              </a:xfrm>
              <a:prstGeom prst="rect">
                <a:avLst/>
              </a:prstGeom>
              <a:blipFill>
                <a:blip r:embed="rId11"/>
                <a:stretch>
                  <a:fillRect/>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4243788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1A092-5365-4DDD-9D38-A3A20B89CD11}"/>
              </a:ext>
            </a:extLst>
          </p:cNvPr>
          <p:cNvSpPr>
            <a:spLocks noGrp="1"/>
          </p:cNvSpPr>
          <p:nvPr>
            <p:ph type="title"/>
          </p:nvPr>
        </p:nvSpPr>
        <p:spPr/>
        <p:txBody>
          <a:bodyPr/>
          <a:lstStyle/>
          <a:p>
            <a:r>
              <a:rPr lang="en-US" dirty="0"/>
              <a:t>Methods</a:t>
            </a:r>
          </a:p>
        </p:txBody>
      </p:sp>
      <p:sp>
        <p:nvSpPr>
          <p:cNvPr id="7" name="TextBox 6">
            <a:extLst>
              <a:ext uri="{FF2B5EF4-FFF2-40B4-BE49-F238E27FC236}">
                <a16:creationId xmlns:a16="http://schemas.microsoft.com/office/drawing/2014/main" id="{CC4C9DBD-8174-4CE6-9DE5-F4A7BFC05604}"/>
              </a:ext>
            </a:extLst>
          </p:cNvPr>
          <p:cNvSpPr txBox="1"/>
          <p:nvPr/>
        </p:nvSpPr>
        <p:spPr>
          <a:xfrm>
            <a:off x="377909" y="1116185"/>
            <a:ext cx="11610748"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Hierarchical Structure Algorithms (Dendrograms)</a:t>
            </a:r>
          </a:p>
        </p:txBody>
      </p:sp>
      <p:grpSp>
        <p:nvGrpSpPr>
          <p:cNvPr id="26" name="Group 25">
            <a:extLst>
              <a:ext uri="{FF2B5EF4-FFF2-40B4-BE49-F238E27FC236}">
                <a16:creationId xmlns:a16="http://schemas.microsoft.com/office/drawing/2014/main" id="{7783B5A7-514A-4716-BB05-B3BD8FFC223B}"/>
              </a:ext>
            </a:extLst>
          </p:cNvPr>
          <p:cNvGrpSpPr/>
          <p:nvPr/>
        </p:nvGrpSpPr>
        <p:grpSpPr>
          <a:xfrm>
            <a:off x="843413" y="1872863"/>
            <a:ext cx="4371072" cy="3601885"/>
            <a:chOff x="565980" y="1811308"/>
            <a:chExt cx="4371072" cy="3601885"/>
          </a:xfrm>
        </p:grpSpPr>
        <p:sp>
          <p:nvSpPr>
            <p:cNvPr id="11" name="TextBox 10">
              <a:extLst>
                <a:ext uri="{FF2B5EF4-FFF2-40B4-BE49-F238E27FC236}">
                  <a16:creationId xmlns:a16="http://schemas.microsoft.com/office/drawing/2014/main" id="{423908E6-1AE2-4C7C-97AD-6CEB8B143D14}"/>
                </a:ext>
              </a:extLst>
            </p:cNvPr>
            <p:cNvSpPr txBox="1"/>
            <p:nvPr/>
          </p:nvSpPr>
          <p:spPr>
            <a:xfrm>
              <a:off x="565980" y="1811308"/>
              <a:ext cx="4371072" cy="523220"/>
            </a:xfrm>
            <a:prstGeom prst="rect">
              <a:avLst/>
            </a:prstGeom>
            <a:noFill/>
            <a:ln w="28575">
              <a:solidFill>
                <a:schemeClr val="tx1"/>
              </a:solidFill>
            </a:ln>
          </p:spPr>
          <p:txBody>
            <a:bodyPr wrap="square" rtlCol="0">
              <a:spAutoFit/>
            </a:bodyPr>
            <a:lstStyle/>
            <a:p>
              <a:pPr algn="ctr"/>
              <a:r>
                <a:rPr lang="en-US" sz="2800" dirty="0">
                  <a:latin typeface="Arial" panose="020B0604020202020204" pitchFamily="34" charset="0"/>
                  <a:cs typeface="Arial" panose="020B0604020202020204" pitchFamily="34" charset="0"/>
                </a:rPr>
                <a:t>CSAR: Uses pixel stream</a:t>
              </a:r>
            </a:p>
          </p:txBody>
        </p:sp>
        <p:pic>
          <p:nvPicPr>
            <p:cNvPr id="19" name="Picture 18" descr="A close up of a logo&#10;&#10;Description automatically generated">
              <a:extLst>
                <a:ext uri="{FF2B5EF4-FFF2-40B4-BE49-F238E27FC236}">
                  <a16:creationId xmlns:a16="http://schemas.microsoft.com/office/drawing/2014/main" id="{EF1429EE-7DAF-4665-93BE-CA00808E9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268" y="2448505"/>
              <a:ext cx="4043423" cy="2964688"/>
            </a:xfrm>
            <a:prstGeom prst="rect">
              <a:avLst/>
            </a:prstGeom>
          </p:spPr>
        </p:pic>
      </p:grpSp>
      <p:grpSp>
        <p:nvGrpSpPr>
          <p:cNvPr id="25" name="Group 24">
            <a:extLst>
              <a:ext uri="{FF2B5EF4-FFF2-40B4-BE49-F238E27FC236}">
                <a16:creationId xmlns:a16="http://schemas.microsoft.com/office/drawing/2014/main" id="{7EC47B97-6ACB-44FF-8A97-B8990187EA65}"/>
              </a:ext>
            </a:extLst>
          </p:cNvPr>
          <p:cNvGrpSpPr/>
          <p:nvPr/>
        </p:nvGrpSpPr>
        <p:grpSpPr>
          <a:xfrm>
            <a:off x="6631626" y="1872863"/>
            <a:ext cx="4613615" cy="3940743"/>
            <a:chOff x="6631626" y="1872863"/>
            <a:chExt cx="4613615" cy="3940743"/>
          </a:xfrm>
        </p:grpSpPr>
        <p:sp>
          <p:nvSpPr>
            <p:cNvPr id="12" name="TextBox 11">
              <a:extLst>
                <a:ext uri="{FF2B5EF4-FFF2-40B4-BE49-F238E27FC236}">
                  <a16:creationId xmlns:a16="http://schemas.microsoft.com/office/drawing/2014/main" id="{4B8523DF-C486-4171-856A-A24503ADCE7E}"/>
                </a:ext>
              </a:extLst>
            </p:cNvPr>
            <p:cNvSpPr txBox="1"/>
            <p:nvPr/>
          </p:nvSpPr>
          <p:spPr>
            <a:xfrm>
              <a:off x="6631626" y="1872863"/>
              <a:ext cx="4613615" cy="523220"/>
            </a:xfrm>
            <a:prstGeom prst="rect">
              <a:avLst/>
            </a:prstGeom>
            <a:noFill/>
            <a:ln w="28575">
              <a:solidFill>
                <a:schemeClr val="tx1"/>
              </a:solidFill>
            </a:ln>
          </p:spPr>
          <p:txBody>
            <a:bodyPr wrap="square" rtlCol="0">
              <a:spAutoFit/>
            </a:bodyPr>
            <a:lstStyle/>
            <a:p>
              <a:pPr algn="ctr"/>
              <a:r>
                <a:rPr lang="en-US" sz="2800" dirty="0">
                  <a:latin typeface="Arial" panose="020B0604020202020204" pitchFamily="34" charset="0"/>
                  <a:cs typeface="Arial" panose="020B0604020202020204" pitchFamily="34" charset="0"/>
                </a:rPr>
                <a:t>Astrodendro: Pixel-by-pixel</a:t>
              </a:r>
            </a:p>
          </p:txBody>
        </p:sp>
        <p:pic>
          <p:nvPicPr>
            <p:cNvPr id="1026" name="Picture 2">
              <a:extLst>
                <a:ext uri="{FF2B5EF4-FFF2-40B4-BE49-F238E27FC236}">
                  <a16:creationId xmlns:a16="http://schemas.microsoft.com/office/drawing/2014/main" id="{50611631-764D-4C42-88F7-80C8B62957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5813" y="4199861"/>
              <a:ext cx="3181818" cy="161374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D310C6B5-6694-400D-856D-F41433514C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0249" y="2538446"/>
              <a:ext cx="2339638" cy="1179487"/>
            </a:xfrm>
            <a:prstGeom prst="rect">
              <a:avLst/>
            </a:prstGeom>
            <a:noFill/>
            <a:extLst>
              <a:ext uri="{909E8E84-426E-40DD-AFC4-6F175D3DCCD1}">
                <a14:hiddenFill xmlns:a14="http://schemas.microsoft.com/office/drawing/2010/main">
                  <a:solidFill>
                    <a:srgbClr val="FFFFFF"/>
                  </a:solidFill>
                </a14:hiddenFill>
              </a:ext>
            </a:extLst>
          </p:spPr>
        </p:pic>
        <p:sp>
          <p:nvSpPr>
            <p:cNvPr id="20" name="Arrow: Right 19">
              <a:extLst>
                <a:ext uri="{FF2B5EF4-FFF2-40B4-BE49-F238E27FC236}">
                  <a16:creationId xmlns:a16="http://schemas.microsoft.com/office/drawing/2014/main" id="{E8EC6E18-4712-46E6-AECD-C41E174D1235}"/>
                </a:ext>
              </a:extLst>
            </p:cNvPr>
            <p:cNvSpPr/>
            <p:nvPr/>
          </p:nvSpPr>
          <p:spPr>
            <a:xfrm rot="5400000">
              <a:off x="8924638" y="3730924"/>
              <a:ext cx="482733" cy="4551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cxnSp>
        <p:nvCxnSpPr>
          <p:cNvPr id="23" name="Straight Connector 22">
            <a:extLst>
              <a:ext uri="{FF2B5EF4-FFF2-40B4-BE49-F238E27FC236}">
                <a16:creationId xmlns:a16="http://schemas.microsoft.com/office/drawing/2014/main" id="{CEF48B49-781B-4C15-86BD-2EF4A926C9AA}"/>
              </a:ext>
            </a:extLst>
          </p:cNvPr>
          <p:cNvCxnSpPr>
            <a:cxnSpLocks/>
          </p:cNvCxnSpPr>
          <p:nvPr/>
        </p:nvCxnSpPr>
        <p:spPr>
          <a:xfrm flipH="1">
            <a:off x="6097064" y="1872863"/>
            <a:ext cx="7088" cy="3692661"/>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C3E29706-5324-4FD6-AF09-263FC3BB2045}"/>
              </a:ext>
            </a:extLst>
          </p:cNvPr>
          <p:cNvSpPr txBox="1"/>
          <p:nvPr/>
        </p:nvSpPr>
        <p:spPr>
          <a:xfrm>
            <a:off x="1961965" y="5413193"/>
            <a:ext cx="1920296" cy="276999"/>
          </a:xfrm>
          <a:prstGeom prst="rect">
            <a:avLst/>
          </a:prstGeom>
          <a:noFill/>
        </p:spPr>
        <p:txBody>
          <a:bodyPr wrap="square" rtlCol="0">
            <a:spAutoFit/>
          </a:bodyPr>
          <a:lstStyle/>
          <a:p>
            <a:pPr algn="ctr"/>
            <a:r>
              <a:rPr lang="en-US" sz="1200" dirty="0">
                <a:solidFill>
                  <a:schemeClr val="accent6"/>
                </a:solidFill>
                <a:latin typeface="Arial" panose="020B0604020202020204" pitchFamily="34" charset="0"/>
                <a:cs typeface="Arial" panose="020B0604020202020204" pitchFamily="34" charset="0"/>
              </a:rPr>
              <a:t>André et al. 2013</a:t>
            </a:r>
          </a:p>
        </p:txBody>
      </p:sp>
      <p:sp>
        <p:nvSpPr>
          <p:cNvPr id="31" name="TextBox 30">
            <a:extLst>
              <a:ext uri="{FF2B5EF4-FFF2-40B4-BE49-F238E27FC236}">
                <a16:creationId xmlns:a16="http://schemas.microsoft.com/office/drawing/2014/main" id="{A01A4BE9-7D89-4A46-BDD4-D29546EB10BB}"/>
              </a:ext>
            </a:extLst>
          </p:cNvPr>
          <p:cNvSpPr txBox="1"/>
          <p:nvPr/>
        </p:nvSpPr>
        <p:spPr>
          <a:xfrm>
            <a:off x="8102044" y="5813606"/>
            <a:ext cx="1920296" cy="276999"/>
          </a:xfrm>
          <a:prstGeom prst="rect">
            <a:avLst/>
          </a:prstGeom>
          <a:noFill/>
        </p:spPr>
        <p:txBody>
          <a:bodyPr wrap="square" rtlCol="0">
            <a:spAutoFit/>
          </a:bodyPr>
          <a:lstStyle/>
          <a:p>
            <a:pPr algn="ctr"/>
            <a:r>
              <a:rPr lang="en-US" sz="1200" dirty="0">
                <a:solidFill>
                  <a:schemeClr val="accent6"/>
                </a:solidFill>
                <a:latin typeface="Arial" panose="020B0604020202020204" pitchFamily="34" charset="0"/>
                <a:cs typeface="Arial" panose="020B0604020202020204" pitchFamily="34" charset="0"/>
              </a:rPr>
              <a:t>www.dendrograms.org</a:t>
            </a:r>
          </a:p>
        </p:txBody>
      </p:sp>
    </p:spTree>
    <p:extLst>
      <p:ext uri="{BB962C8B-B14F-4D97-AF65-F5344CB8AC3E}">
        <p14:creationId xmlns:p14="http://schemas.microsoft.com/office/powerpoint/2010/main" val="2189364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0AC90-4AC7-47F2-BC3E-E4C93AAFF632}"/>
              </a:ext>
            </a:extLst>
          </p:cNvPr>
          <p:cNvSpPr>
            <a:spLocks noGrp="1"/>
          </p:cNvSpPr>
          <p:nvPr>
            <p:ph type="title"/>
          </p:nvPr>
        </p:nvSpPr>
        <p:spPr/>
        <p:txBody>
          <a:bodyPr/>
          <a:lstStyle/>
          <a:p>
            <a:r>
              <a:rPr lang="en-US" dirty="0"/>
              <a:t>Results</a:t>
            </a:r>
          </a:p>
        </p:txBody>
      </p:sp>
      <p:sp>
        <p:nvSpPr>
          <p:cNvPr id="6" name="TextBox 5">
            <a:extLst>
              <a:ext uri="{FF2B5EF4-FFF2-40B4-BE49-F238E27FC236}">
                <a16:creationId xmlns:a16="http://schemas.microsoft.com/office/drawing/2014/main" id="{21757495-1745-4D39-A22F-7F663CBB2FF3}"/>
              </a:ext>
            </a:extLst>
          </p:cNvPr>
          <p:cNvSpPr txBox="1"/>
          <p:nvPr/>
        </p:nvSpPr>
        <p:spPr>
          <a:xfrm>
            <a:off x="148856" y="988827"/>
            <a:ext cx="12157444" cy="584775"/>
          </a:xfrm>
          <a:prstGeom prst="rect">
            <a:avLst/>
          </a:prstGeom>
          <a:noFill/>
        </p:spPr>
        <p:txBody>
          <a:bodyPr wrap="square" rtlCol="0">
            <a:spAutoFit/>
          </a:bodyPr>
          <a:lstStyle/>
          <a:p>
            <a:pPr marL="457200" indent="-457200">
              <a:buFont typeface="Wingdings" panose="05000000000000000000" pitchFamily="2" charset="2"/>
              <a:buChar char="§"/>
            </a:pPr>
            <a:r>
              <a:rPr lang="en-US" sz="3200" b="1" dirty="0">
                <a:latin typeface="Arial" panose="020B0604020202020204" pitchFamily="34" charset="0"/>
                <a:cs typeface="Arial" panose="020B0604020202020204" pitchFamily="34" charset="0"/>
              </a:rPr>
              <a:t>Very similar structures from different algorithms</a:t>
            </a:r>
          </a:p>
        </p:txBody>
      </p:sp>
      <p:grpSp>
        <p:nvGrpSpPr>
          <p:cNvPr id="14" name="Group 13">
            <a:extLst>
              <a:ext uri="{FF2B5EF4-FFF2-40B4-BE49-F238E27FC236}">
                <a16:creationId xmlns:a16="http://schemas.microsoft.com/office/drawing/2014/main" id="{8DB7F73B-8562-4166-8FD0-BA5362767D65}"/>
              </a:ext>
            </a:extLst>
          </p:cNvPr>
          <p:cNvGrpSpPr/>
          <p:nvPr/>
        </p:nvGrpSpPr>
        <p:grpSpPr>
          <a:xfrm>
            <a:off x="6835960" y="2218425"/>
            <a:ext cx="4376523" cy="3484515"/>
            <a:chOff x="1302243" y="2120136"/>
            <a:chExt cx="3972777" cy="3108671"/>
          </a:xfrm>
        </p:grpSpPr>
        <p:pic>
          <p:nvPicPr>
            <p:cNvPr id="15" name="Picture 14" descr="A screenshot of a cell phone&#10;&#10;Description automatically generated">
              <a:extLst>
                <a:ext uri="{FF2B5EF4-FFF2-40B4-BE49-F238E27FC236}">
                  <a16:creationId xmlns:a16="http://schemas.microsoft.com/office/drawing/2014/main" id="{08099618-4055-4349-BCE6-F6E72D7537DC}"/>
                </a:ext>
              </a:extLst>
            </p:cNvPr>
            <p:cNvPicPr>
              <a:picLocks noChangeAspect="1"/>
            </p:cNvPicPr>
            <p:nvPr/>
          </p:nvPicPr>
          <p:blipFill rotWithShape="1">
            <a:blip r:embed="rId2">
              <a:extLst>
                <a:ext uri="{28A0092B-C50C-407E-A947-70E740481C1C}">
                  <a14:useLocalDpi xmlns:a14="http://schemas.microsoft.com/office/drawing/2010/main" val="0"/>
                </a:ext>
              </a:extLst>
            </a:blip>
            <a:srcRect t="6999"/>
            <a:stretch/>
          </p:blipFill>
          <p:spPr>
            <a:xfrm>
              <a:off x="1302243" y="2165560"/>
              <a:ext cx="3972777" cy="3063247"/>
            </a:xfrm>
            <a:prstGeom prst="rect">
              <a:avLst/>
            </a:prstGeom>
          </p:spPr>
        </p:pic>
        <p:sp>
          <p:nvSpPr>
            <p:cNvPr id="16" name="TextBox 15">
              <a:extLst>
                <a:ext uri="{FF2B5EF4-FFF2-40B4-BE49-F238E27FC236}">
                  <a16:creationId xmlns:a16="http://schemas.microsoft.com/office/drawing/2014/main" id="{D5F819AB-B185-4370-B3BB-56892AB277D4}"/>
                </a:ext>
              </a:extLst>
            </p:cNvPr>
            <p:cNvSpPr txBox="1"/>
            <p:nvPr/>
          </p:nvSpPr>
          <p:spPr>
            <a:xfrm>
              <a:off x="2995039" y="2215650"/>
              <a:ext cx="508884" cy="369332"/>
            </a:xfrm>
            <a:prstGeom prst="rect">
              <a:avLst/>
            </a:prstGeom>
            <a:noFill/>
          </p:spPr>
          <p:txBody>
            <a:bodyPr wrap="square" rtlCol="0">
              <a:spAutoFit/>
            </a:bodyPr>
            <a:lstStyle/>
            <a:p>
              <a:pPr algn="ctr"/>
              <a:r>
                <a:rPr lang="en-US" dirty="0">
                  <a:solidFill>
                    <a:schemeClr val="bg1"/>
                  </a:solidFill>
                </a:rPr>
                <a:t>7</a:t>
              </a:r>
            </a:p>
          </p:txBody>
        </p:sp>
        <p:sp>
          <p:nvSpPr>
            <p:cNvPr id="17" name="TextBox 16">
              <a:extLst>
                <a:ext uri="{FF2B5EF4-FFF2-40B4-BE49-F238E27FC236}">
                  <a16:creationId xmlns:a16="http://schemas.microsoft.com/office/drawing/2014/main" id="{F88B3B4A-51B8-463A-A5C8-191F8F1BA713}"/>
                </a:ext>
              </a:extLst>
            </p:cNvPr>
            <p:cNvSpPr txBox="1"/>
            <p:nvPr/>
          </p:nvSpPr>
          <p:spPr>
            <a:xfrm>
              <a:off x="3659971" y="2120136"/>
              <a:ext cx="508884" cy="369332"/>
            </a:xfrm>
            <a:prstGeom prst="rect">
              <a:avLst/>
            </a:prstGeom>
            <a:noFill/>
          </p:spPr>
          <p:txBody>
            <a:bodyPr wrap="square" rtlCol="0">
              <a:spAutoFit/>
            </a:bodyPr>
            <a:lstStyle/>
            <a:p>
              <a:pPr algn="ctr"/>
              <a:r>
                <a:rPr lang="en-US" dirty="0">
                  <a:solidFill>
                    <a:schemeClr val="bg1"/>
                  </a:solidFill>
                </a:rPr>
                <a:t>6</a:t>
              </a:r>
            </a:p>
          </p:txBody>
        </p:sp>
        <p:sp>
          <p:nvSpPr>
            <p:cNvPr id="18" name="TextBox 17">
              <a:extLst>
                <a:ext uri="{FF2B5EF4-FFF2-40B4-BE49-F238E27FC236}">
                  <a16:creationId xmlns:a16="http://schemas.microsoft.com/office/drawing/2014/main" id="{D0C98758-A80A-47E9-AC1C-0011A0DD5018}"/>
                </a:ext>
              </a:extLst>
            </p:cNvPr>
            <p:cNvSpPr txBox="1"/>
            <p:nvPr/>
          </p:nvSpPr>
          <p:spPr>
            <a:xfrm>
              <a:off x="2584549" y="2569772"/>
              <a:ext cx="508884" cy="369332"/>
            </a:xfrm>
            <a:prstGeom prst="rect">
              <a:avLst/>
            </a:prstGeom>
            <a:noFill/>
          </p:spPr>
          <p:txBody>
            <a:bodyPr wrap="square" rtlCol="0">
              <a:spAutoFit/>
            </a:bodyPr>
            <a:lstStyle/>
            <a:p>
              <a:pPr algn="ctr"/>
              <a:r>
                <a:rPr lang="en-US" dirty="0">
                  <a:solidFill>
                    <a:schemeClr val="bg1"/>
                  </a:solidFill>
                </a:rPr>
                <a:t>8</a:t>
              </a:r>
            </a:p>
          </p:txBody>
        </p:sp>
        <p:sp>
          <p:nvSpPr>
            <p:cNvPr id="19" name="TextBox 18">
              <a:extLst>
                <a:ext uri="{FF2B5EF4-FFF2-40B4-BE49-F238E27FC236}">
                  <a16:creationId xmlns:a16="http://schemas.microsoft.com/office/drawing/2014/main" id="{D000083F-4E06-4112-A058-E493ABFB7202}"/>
                </a:ext>
              </a:extLst>
            </p:cNvPr>
            <p:cNvSpPr txBox="1"/>
            <p:nvPr/>
          </p:nvSpPr>
          <p:spPr>
            <a:xfrm>
              <a:off x="1919617" y="2964167"/>
              <a:ext cx="508884" cy="369332"/>
            </a:xfrm>
            <a:prstGeom prst="rect">
              <a:avLst/>
            </a:prstGeom>
            <a:noFill/>
          </p:spPr>
          <p:txBody>
            <a:bodyPr wrap="square" rtlCol="0">
              <a:spAutoFit/>
            </a:bodyPr>
            <a:lstStyle/>
            <a:p>
              <a:pPr algn="ctr"/>
              <a:r>
                <a:rPr lang="en-US" dirty="0">
                  <a:solidFill>
                    <a:schemeClr val="bg1"/>
                  </a:solidFill>
                </a:rPr>
                <a:t>9</a:t>
              </a:r>
            </a:p>
          </p:txBody>
        </p:sp>
        <p:sp>
          <p:nvSpPr>
            <p:cNvPr id="20" name="TextBox 19">
              <a:extLst>
                <a:ext uri="{FF2B5EF4-FFF2-40B4-BE49-F238E27FC236}">
                  <a16:creationId xmlns:a16="http://schemas.microsoft.com/office/drawing/2014/main" id="{3196F2C2-220C-44DE-BC18-DCC174C4F182}"/>
                </a:ext>
              </a:extLst>
            </p:cNvPr>
            <p:cNvSpPr txBox="1"/>
            <p:nvPr/>
          </p:nvSpPr>
          <p:spPr>
            <a:xfrm>
              <a:off x="3659971" y="2710855"/>
              <a:ext cx="508884" cy="369332"/>
            </a:xfrm>
            <a:prstGeom prst="rect">
              <a:avLst/>
            </a:prstGeom>
            <a:noFill/>
          </p:spPr>
          <p:txBody>
            <a:bodyPr wrap="square" rtlCol="0">
              <a:spAutoFit/>
            </a:bodyPr>
            <a:lstStyle/>
            <a:p>
              <a:pPr algn="ctr"/>
              <a:r>
                <a:rPr lang="en-US" dirty="0">
                  <a:solidFill>
                    <a:schemeClr val="bg1"/>
                  </a:solidFill>
                </a:rPr>
                <a:t>10</a:t>
              </a:r>
            </a:p>
          </p:txBody>
        </p:sp>
        <p:sp>
          <p:nvSpPr>
            <p:cNvPr id="21" name="TextBox 20">
              <a:extLst>
                <a:ext uri="{FF2B5EF4-FFF2-40B4-BE49-F238E27FC236}">
                  <a16:creationId xmlns:a16="http://schemas.microsoft.com/office/drawing/2014/main" id="{2E205436-788F-4E98-B8EE-0991C28A164E}"/>
                </a:ext>
              </a:extLst>
            </p:cNvPr>
            <p:cNvSpPr txBox="1"/>
            <p:nvPr/>
          </p:nvSpPr>
          <p:spPr>
            <a:xfrm>
              <a:off x="3249481" y="3017637"/>
              <a:ext cx="804233" cy="369332"/>
            </a:xfrm>
            <a:prstGeom prst="rect">
              <a:avLst/>
            </a:prstGeom>
            <a:noFill/>
          </p:spPr>
          <p:txBody>
            <a:bodyPr wrap="square" rtlCol="0">
              <a:spAutoFit/>
            </a:bodyPr>
            <a:lstStyle/>
            <a:p>
              <a:pPr algn="ctr"/>
              <a:r>
                <a:rPr lang="en-US" dirty="0">
                  <a:solidFill>
                    <a:schemeClr val="bg1"/>
                  </a:solidFill>
                </a:rPr>
                <a:t>12/13</a:t>
              </a:r>
            </a:p>
          </p:txBody>
        </p:sp>
        <p:sp>
          <p:nvSpPr>
            <p:cNvPr id="22" name="TextBox 21">
              <a:extLst>
                <a:ext uri="{FF2B5EF4-FFF2-40B4-BE49-F238E27FC236}">
                  <a16:creationId xmlns:a16="http://schemas.microsoft.com/office/drawing/2014/main" id="{E075B90B-5BEC-472E-8849-F03391AC1903}"/>
                </a:ext>
              </a:extLst>
            </p:cNvPr>
            <p:cNvSpPr txBox="1"/>
            <p:nvPr/>
          </p:nvSpPr>
          <p:spPr>
            <a:xfrm>
              <a:off x="2829514" y="3490777"/>
              <a:ext cx="508884" cy="369332"/>
            </a:xfrm>
            <a:prstGeom prst="rect">
              <a:avLst/>
            </a:prstGeom>
            <a:noFill/>
          </p:spPr>
          <p:txBody>
            <a:bodyPr wrap="square" rtlCol="0">
              <a:spAutoFit/>
            </a:bodyPr>
            <a:lstStyle/>
            <a:p>
              <a:pPr algn="ctr"/>
              <a:r>
                <a:rPr lang="en-US" dirty="0">
                  <a:solidFill>
                    <a:schemeClr val="bg1"/>
                  </a:solidFill>
                </a:rPr>
                <a:t>14</a:t>
              </a:r>
            </a:p>
          </p:txBody>
        </p:sp>
        <p:sp>
          <p:nvSpPr>
            <p:cNvPr id="23" name="TextBox 22">
              <a:extLst>
                <a:ext uri="{FF2B5EF4-FFF2-40B4-BE49-F238E27FC236}">
                  <a16:creationId xmlns:a16="http://schemas.microsoft.com/office/drawing/2014/main" id="{023A6B63-6D8E-4ECE-971E-139762BC1429}"/>
                </a:ext>
              </a:extLst>
            </p:cNvPr>
            <p:cNvSpPr txBox="1"/>
            <p:nvPr/>
          </p:nvSpPr>
          <p:spPr>
            <a:xfrm>
              <a:off x="2584549" y="3886440"/>
              <a:ext cx="508884" cy="369332"/>
            </a:xfrm>
            <a:prstGeom prst="rect">
              <a:avLst/>
            </a:prstGeom>
            <a:noFill/>
          </p:spPr>
          <p:txBody>
            <a:bodyPr wrap="square" rtlCol="0">
              <a:spAutoFit/>
            </a:bodyPr>
            <a:lstStyle/>
            <a:p>
              <a:pPr algn="ctr"/>
              <a:r>
                <a:rPr lang="en-US" dirty="0">
                  <a:solidFill>
                    <a:schemeClr val="bg1"/>
                  </a:solidFill>
                </a:rPr>
                <a:t>15</a:t>
              </a:r>
            </a:p>
          </p:txBody>
        </p:sp>
        <p:sp>
          <p:nvSpPr>
            <p:cNvPr id="24" name="TextBox 23">
              <a:extLst>
                <a:ext uri="{FF2B5EF4-FFF2-40B4-BE49-F238E27FC236}">
                  <a16:creationId xmlns:a16="http://schemas.microsoft.com/office/drawing/2014/main" id="{591178DD-305A-46C9-BA95-54BE2322F0B7}"/>
                </a:ext>
              </a:extLst>
            </p:cNvPr>
            <p:cNvSpPr txBox="1"/>
            <p:nvPr/>
          </p:nvSpPr>
          <p:spPr>
            <a:xfrm>
              <a:off x="2575072" y="4403270"/>
              <a:ext cx="508884" cy="369332"/>
            </a:xfrm>
            <a:prstGeom prst="rect">
              <a:avLst/>
            </a:prstGeom>
            <a:noFill/>
          </p:spPr>
          <p:txBody>
            <a:bodyPr wrap="square" rtlCol="0">
              <a:spAutoFit/>
            </a:bodyPr>
            <a:lstStyle/>
            <a:p>
              <a:pPr algn="ctr"/>
              <a:r>
                <a:rPr lang="en-US" dirty="0">
                  <a:solidFill>
                    <a:schemeClr val="bg1"/>
                  </a:solidFill>
                </a:rPr>
                <a:t>16</a:t>
              </a:r>
            </a:p>
          </p:txBody>
        </p:sp>
      </p:grpSp>
      <p:cxnSp>
        <p:nvCxnSpPr>
          <p:cNvPr id="33" name="Straight Connector 32">
            <a:extLst>
              <a:ext uri="{FF2B5EF4-FFF2-40B4-BE49-F238E27FC236}">
                <a16:creationId xmlns:a16="http://schemas.microsoft.com/office/drawing/2014/main" id="{C1010A7E-9B4C-46E2-BE5A-0DFCC86ED74E}"/>
              </a:ext>
            </a:extLst>
          </p:cNvPr>
          <p:cNvCxnSpPr>
            <a:cxnSpLocks/>
          </p:cNvCxnSpPr>
          <p:nvPr/>
        </p:nvCxnSpPr>
        <p:spPr>
          <a:xfrm flipH="1">
            <a:off x="6058432" y="1746295"/>
            <a:ext cx="7088" cy="3692661"/>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nvGrpSpPr>
          <p:cNvPr id="35" name="Group 34">
            <a:extLst>
              <a:ext uri="{FF2B5EF4-FFF2-40B4-BE49-F238E27FC236}">
                <a16:creationId xmlns:a16="http://schemas.microsoft.com/office/drawing/2014/main" id="{3B07E18C-FCFA-4DE0-B7A0-72467B991007}"/>
              </a:ext>
            </a:extLst>
          </p:cNvPr>
          <p:cNvGrpSpPr/>
          <p:nvPr/>
        </p:nvGrpSpPr>
        <p:grpSpPr>
          <a:xfrm>
            <a:off x="1161615" y="2197381"/>
            <a:ext cx="4317723" cy="3577517"/>
            <a:chOff x="936558" y="1954441"/>
            <a:chExt cx="4317723" cy="3577517"/>
          </a:xfrm>
        </p:grpSpPr>
        <p:grpSp>
          <p:nvGrpSpPr>
            <p:cNvPr id="32" name="Group 31">
              <a:extLst>
                <a:ext uri="{FF2B5EF4-FFF2-40B4-BE49-F238E27FC236}">
                  <a16:creationId xmlns:a16="http://schemas.microsoft.com/office/drawing/2014/main" id="{146EB4D1-2DBD-4DC6-8D08-40291F2BD885}"/>
                </a:ext>
              </a:extLst>
            </p:cNvPr>
            <p:cNvGrpSpPr/>
            <p:nvPr/>
          </p:nvGrpSpPr>
          <p:grpSpPr>
            <a:xfrm>
              <a:off x="936558" y="1954441"/>
              <a:ext cx="4317723" cy="3298475"/>
              <a:chOff x="1878472" y="2004603"/>
              <a:chExt cx="3340900" cy="2568391"/>
            </a:xfrm>
          </p:grpSpPr>
          <p:grpSp>
            <p:nvGrpSpPr>
              <p:cNvPr id="27" name="Group 26">
                <a:extLst>
                  <a:ext uri="{FF2B5EF4-FFF2-40B4-BE49-F238E27FC236}">
                    <a16:creationId xmlns:a16="http://schemas.microsoft.com/office/drawing/2014/main" id="{1DA425CF-6CEC-4553-B381-1E9DF5DADDC9}"/>
                  </a:ext>
                </a:extLst>
              </p:cNvPr>
              <p:cNvGrpSpPr/>
              <p:nvPr/>
            </p:nvGrpSpPr>
            <p:grpSpPr>
              <a:xfrm>
                <a:off x="2305878" y="2061503"/>
                <a:ext cx="2913494" cy="2375326"/>
                <a:chOff x="2305878" y="2061503"/>
                <a:chExt cx="2913494" cy="2375326"/>
              </a:xfrm>
            </p:grpSpPr>
            <p:grpSp>
              <p:nvGrpSpPr>
                <p:cNvPr id="13" name="Group 12">
                  <a:extLst>
                    <a:ext uri="{FF2B5EF4-FFF2-40B4-BE49-F238E27FC236}">
                      <a16:creationId xmlns:a16="http://schemas.microsoft.com/office/drawing/2014/main" id="{841A63E5-9CA6-43A2-BF3A-385D1BD1E413}"/>
                    </a:ext>
                  </a:extLst>
                </p:cNvPr>
                <p:cNvGrpSpPr/>
                <p:nvPr/>
              </p:nvGrpSpPr>
              <p:grpSpPr>
                <a:xfrm>
                  <a:off x="2305878" y="2061503"/>
                  <a:ext cx="2913494" cy="2375326"/>
                  <a:chOff x="4323806" y="2215675"/>
                  <a:chExt cx="2526945" cy="2006693"/>
                </a:xfrm>
              </p:grpSpPr>
              <p:pic>
                <p:nvPicPr>
                  <p:cNvPr id="10" name="Picture 9" descr="A picture containing clock&#10;&#10;Description automatically generated">
                    <a:extLst>
                      <a:ext uri="{FF2B5EF4-FFF2-40B4-BE49-F238E27FC236}">
                        <a16:creationId xmlns:a16="http://schemas.microsoft.com/office/drawing/2014/main" id="{4A63299A-5DAC-4E26-8CD7-10EA70625B4C}"/>
                      </a:ext>
                    </a:extLst>
                  </p:cNvPr>
                  <p:cNvPicPr>
                    <a:picLocks noChangeAspect="1"/>
                  </p:cNvPicPr>
                  <p:nvPr/>
                </p:nvPicPr>
                <p:blipFill rotWithShape="1">
                  <a:blip r:embed="rId3">
                    <a:extLst>
                      <a:ext uri="{28A0092B-C50C-407E-A947-70E740481C1C}">
                        <a14:useLocalDpi xmlns:a14="http://schemas.microsoft.com/office/drawing/2010/main" val="0"/>
                      </a:ext>
                    </a:extLst>
                  </a:blip>
                  <a:srcRect l="14310" t="2522" r="61510" b="62507"/>
                  <a:stretch/>
                </p:blipFill>
                <p:spPr>
                  <a:xfrm>
                    <a:off x="4323806" y="2215675"/>
                    <a:ext cx="1904071" cy="2006693"/>
                  </a:xfrm>
                  <a:prstGeom prst="rect">
                    <a:avLst/>
                  </a:prstGeom>
                </p:spPr>
              </p:pic>
              <p:pic>
                <p:nvPicPr>
                  <p:cNvPr id="12" name="Picture 11" descr="A picture containing clock&#10;&#10;Description automatically generated">
                    <a:extLst>
                      <a:ext uri="{FF2B5EF4-FFF2-40B4-BE49-F238E27FC236}">
                        <a16:creationId xmlns:a16="http://schemas.microsoft.com/office/drawing/2014/main" id="{5B1DB299-A670-4D36-A275-1109FD74EC55}"/>
                      </a:ext>
                    </a:extLst>
                  </p:cNvPr>
                  <p:cNvPicPr>
                    <a:picLocks noChangeAspect="1"/>
                  </p:cNvPicPr>
                  <p:nvPr/>
                </p:nvPicPr>
                <p:blipFill rotWithShape="1">
                  <a:blip r:embed="rId3">
                    <a:extLst>
                      <a:ext uri="{28A0092B-C50C-407E-A947-70E740481C1C}">
                        <a14:useLocalDpi xmlns:a14="http://schemas.microsoft.com/office/drawing/2010/main" val="0"/>
                      </a:ext>
                    </a:extLst>
                  </a:blip>
                  <a:srcRect l="2070" t="57890" r="90884" b="11066"/>
                  <a:stretch/>
                </p:blipFill>
                <p:spPr>
                  <a:xfrm>
                    <a:off x="6227877" y="2215675"/>
                    <a:ext cx="622874" cy="1999757"/>
                  </a:xfrm>
                  <a:prstGeom prst="rect">
                    <a:avLst/>
                  </a:prstGeom>
                </p:spPr>
              </p:pic>
            </p:grpSp>
            <p:pic>
              <p:nvPicPr>
                <p:cNvPr id="26" name="Picture 25" descr="A picture containing clock&#10;&#10;Description automatically generated">
                  <a:extLst>
                    <a:ext uri="{FF2B5EF4-FFF2-40B4-BE49-F238E27FC236}">
                      <a16:creationId xmlns:a16="http://schemas.microsoft.com/office/drawing/2014/main" id="{35DA3C9E-D1D8-4A78-B32C-986503E4D8AD}"/>
                    </a:ext>
                  </a:extLst>
                </p:cNvPr>
                <p:cNvPicPr>
                  <a:picLocks noChangeAspect="1"/>
                </p:cNvPicPr>
                <p:nvPr/>
              </p:nvPicPr>
              <p:blipFill rotWithShape="1">
                <a:blip r:embed="rId3">
                  <a:extLst>
                    <a:ext uri="{28A0092B-C50C-407E-A947-70E740481C1C}">
                      <a14:useLocalDpi xmlns:a14="http://schemas.microsoft.com/office/drawing/2010/main" val="0"/>
                    </a:ext>
                  </a:extLst>
                </a:blip>
                <a:srcRect l="22189" t="40465" r="62039" b="52119"/>
                <a:stretch/>
              </p:blipFill>
              <p:spPr>
                <a:xfrm>
                  <a:off x="3590038" y="4126943"/>
                  <a:ext cx="904414" cy="309886"/>
                </a:xfrm>
                <a:prstGeom prst="rect">
                  <a:avLst/>
                </a:prstGeom>
              </p:spPr>
            </p:pic>
          </p:grpSp>
          <p:pic>
            <p:nvPicPr>
              <p:cNvPr id="29" name="Picture 28" descr="A picture containing clock&#10;&#10;Description automatically generated">
                <a:extLst>
                  <a:ext uri="{FF2B5EF4-FFF2-40B4-BE49-F238E27FC236}">
                    <a16:creationId xmlns:a16="http://schemas.microsoft.com/office/drawing/2014/main" id="{32AAFD28-4BAF-4060-B485-EA5A98635BB2}"/>
                  </a:ext>
                </a:extLst>
              </p:cNvPr>
              <p:cNvPicPr>
                <a:picLocks noChangeAspect="1"/>
              </p:cNvPicPr>
              <p:nvPr/>
            </p:nvPicPr>
            <p:blipFill rotWithShape="1">
              <a:blip r:embed="rId3">
                <a:extLst>
                  <a:ext uri="{28A0092B-C50C-407E-A947-70E740481C1C}">
                    <a14:useLocalDpi xmlns:a14="http://schemas.microsoft.com/office/drawing/2010/main" val="0"/>
                  </a:ext>
                </a:extLst>
              </a:blip>
              <a:srcRect t="96" r="93701" b="50000"/>
              <a:stretch/>
            </p:blipFill>
            <p:spPr>
              <a:xfrm>
                <a:off x="1878472" y="2004603"/>
                <a:ext cx="431174" cy="2489125"/>
              </a:xfrm>
              <a:prstGeom prst="rect">
                <a:avLst/>
              </a:prstGeom>
            </p:spPr>
          </p:pic>
          <p:pic>
            <p:nvPicPr>
              <p:cNvPr id="31" name="Picture 30" descr="A picture containing clock&#10;&#10;Description automatically generated">
                <a:extLst>
                  <a:ext uri="{FF2B5EF4-FFF2-40B4-BE49-F238E27FC236}">
                    <a16:creationId xmlns:a16="http://schemas.microsoft.com/office/drawing/2014/main" id="{A9A61EA2-A5E9-42A6-9C6C-FC93A4698A47}"/>
                  </a:ext>
                </a:extLst>
              </p:cNvPr>
              <p:cNvPicPr>
                <a:picLocks noChangeAspect="1"/>
              </p:cNvPicPr>
              <p:nvPr/>
            </p:nvPicPr>
            <p:blipFill rotWithShape="1">
              <a:blip r:embed="rId3">
                <a:extLst>
                  <a:ext uri="{28A0092B-C50C-407E-A947-70E740481C1C}">
                    <a14:useLocalDpi xmlns:a14="http://schemas.microsoft.com/office/drawing/2010/main" val="0"/>
                  </a:ext>
                </a:extLst>
              </a:blip>
              <a:srcRect l="6135" t="48604" r="59889" b="48521"/>
              <a:stretch/>
            </p:blipFill>
            <p:spPr>
              <a:xfrm>
                <a:off x="2276162" y="4428618"/>
                <a:ext cx="2195340" cy="144376"/>
              </a:xfrm>
              <a:prstGeom prst="rect">
                <a:avLst/>
              </a:prstGeom>
            </p:spPr>
          </p:pic>
        </p:grpSp>
        <p:sp>
          <p:nvSpPr>
            <p:cNvPr id="34" name="TextBox 33">
              <a:extLst>
                <a:ext uri="{FF2B5EF4-FFF2-40B4-BE49-F238E27FC236}">
                  <a16:creationId xmlns:a16="http://schemas.microsoft.com/office/drawing/2014/main" id="{72A82634-5601-48CB-A6AA-E83DE6B0BBC8}"/>
                </a:ext>
              </a:extLst>
            </p:cNvPr>
            <p:cNvSpPr txBox="1"/>
            <p:nvPr/>
          </p:nvSpPr>
          <p:spPr>
            <a:xfrm>
              <a:off x="1947391" y="5254959"/>
              <a:ext cx="1920296" cy="276999"/>
            </a:xfrm>
            <a:prstGeom prst="rect">
              <a:avLst/>
            </a:prstGeom>
            <a:noFill/>
          </p:spPr>
          <p:txBody>
            <a:bodyPr wrap="square" rtlCol="0">
              <a:spAutoFit/>
            </a:bodyPr>
            <a:lstStyle/>
            <a:p>
              <a:pPr algn="ctr"/>
              <a:r>
                <a:rPr lang="en-US" sz="1200" dirty="0">
                  <a:solidFill>
                    <a:schemeClr val="accent6"/>
                  </a:solidFill>
                  <a:latin typeface="Arial" panose="020B0604020202020204" pitchFamily="34" charset="0"/>
                  <a:cs typeface="Arial" panose="020B0604020202020204" pitchFamily="34" charset="0"/>
                </a:rPr>
                <a:t>Seo et al. 2015</a:t>
              </a:r>
            </a:p>
          </p:txBody>
        </p:sp>
      </p:grpSp>
      <p:sp>
        <p:nvSpPr>
          <p:cNvPr id="36" name="TextBox 35">
            <a:extLst>
              <a:ext uri="{FF2B5EF4-FFF2-40B4-BE49-F238E27FC236}">
                <a16:creationId xmlns:a16="http://schemas.microsoft.com/office/drawing/2014/main" id="{53119998-C024-4E99-BFD2-A9BE9C6D9A35}"/>
              </a:ext>
            </a:extLst>
          </p:cNvPr>
          <p:cNvSpPr txBox="1"/>
          <p:nvPr/>
        </p:nvSpPr>
        <p:spPr>
          <a:xfrm>
            <a:off x="2006495" y="1582132"/>
            <a:ext cx="2252202" cy="523220"/>
          </a:xfrm>
          <a:prstGeom prst="rect">
            <a:avLst/>
          </a:prstGeom>
          <a:noFill/>
          <a:ln w="28575">
            <a:solidFill>
              <a:schemeClr val="tx1"/>
            </a:solidFill>
          </a:ln>
        </p:spPr>
        <p:txBody>
          <a:bodyPr wrap="square" rtlCol="0">
            <a:spAutoFit/>
          </a:bodyPr>
          <a:lstStyle/>
          <a:p>
            <a:pPr algn="ctr"/>
            <a:r>
              <a:rPr lang="en-US" sz="2800" dirty="0">
                <a:latin typeface="Arial" panose="020B0604020202020204" pitchFamily="34" charset="0"/>
                <a:cs typeface="Arial" panose="020B0604020202020204" pitchFamily="34" charset="0"/>
              </a:rPr>
              <a:t>CSAR Cores</a:t>
            </a:r>
          </a:p>
        </p:txBody>
      </p:sp>
      <p:sp>
        <p:nvSpPr>
          <p:cNvPr id="37" name="TextBox 36">
            <a:extLst>
              <a:ext uri="{FF2B5EF4-FFF2-40B4-BE49-F238E27FC236}">
                <a16:creationId xmlns:a16="http://schemas.microsoft.com/office/drawing/2014/main" id="{9BFDC6F9-126D-40A3-B6C2-6D35F0824D85}"/>
              </a:ext>
            </a:extLst>
          </p:cNvPr>
          <p:cNvSpPr txBox="1"/>
          <p:nvPr/>
        </p:nvSpPr>
        <p:spPr>
          <a:xfrm>
            <a:off x="7345475" y="1582132"/>
            <a:ext cx="3271233" cy="523220"/>
          </a:xfrm>
          <a:prstGeom prst="rect">
            <a:avLst/>
          </a:prstGeom>
          <a:noFill/>
          <a:ln w="28575">
            <a:solidFill>
              <a:schemeClr val="tx1"/>
            </a:solidFill>
          </a:ln>
        </p:spPr>
        <p:txBody>
          <a:bodyPr wrap="square" rtlCol="0">
            <a:spAutoFit/>
          </a:bodyPr>
          <a:lstStyle/>
          <a:p>
            <a:pPr algn="ctr"/>
            <a:r>
              <a:rPr lang="en-US" sz="2800" dirty="0">
                <a:latin typeface="Arial" panose="020B0604020202020204" pitchFamily="34" charset="0"/>
                <a:cs typeface="Arial" panose="020B0604020202020204" pitchFamily="34" charset="0"/>
              </a:rPr>
              <a:t>Astrodendro Cores</a:t>
            </a:r>
          </a:p>
        </p:txBody>
      </p:sp>
    </p:spTree>
    <p:extLst>
      <p:ext uri="{BB962C8B-B14F-4D97-AF65-F5344CB8AC3E}">
        <p14:creationId xmlns:p14="http://schemas.microsoft.com/office/powerpoint/2010/main" val="1427871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DF9C75B-3DE3-4DE5-9D89-ADDFB349D514}"/>
              </a:ext>
            </a:extLst>
          </p:cNvPr>
          <p:cNvSpPr/>
          <p:nvPr/>
        </p:nvSpPr>
        <p:spPr>
          <a:xfrm>
            <a:off x="7897784" y="2070866"/>
            <a:ext cx="2009543" cy="188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00DFA1-4B44-4DA6-8F43-0CB0C5DC82F8}"/>
              </a:ext>
            </a:extLst>
          </p:cNvPr>
          <p:cNvSpPr>
            <a:spLocks noGrp="1"/>
          </p:cNvSpPr>
          <p:nvPr>
            <p:ph type="title"/>
          </p:nvPr>
        </p:nvSpPr>
        <p:spPr/>
        <p:txBody>
          <a:bodyPr/>
          <a:lstStyle/>
          <a:p>
            <a:r>
              <a:rPr lang="en-US" dirty="0"/>
              <a:t>Results</a:t>
            </a:r>
          </a:p>
        </p:txBody>
      </p:sp>
      <p:grpSp>
        <p:nvGrpSpPr>
          <p:cNvPr id="4" name="Group 3">
            <a:extLst>
              <a:ext uri="{FF2B5EF4-FFF2-40B4-BE49-F238E27FC236}">
                <a16:creationId xmlns:a16="http://schemas.microsoft.com/office/drawing/2014/main" id="{C02AEBFD-6D42-4A6F-BCEC-5345763AA63F}"/>
              </a:ext>
            </a:extLst>
          </p:cNvPr>
          <p:cNvGrpSpPr/>
          <p:nvPr/>
        </p:nvGrpSpPr>
        <p:grpSpPr>
          <a:xfrm>
            <a:off x="-1221507" y="990066"/>
            <a:ext cx="13335688" cy="4588942"/>
            <a:chOff x="10868812" y="14519665"/>
            <a:chExt cx="16086537" cy="5230775"/>
          </a:xfrm>
        </p:grpSpPr>
        <p:sp>
          <p:nvSpPr>
            <p:cNvPr id="15" name="TextBox 14">
              <a:extLst>
                <a:ext uri="{FF2B5EF4-FFF2-40B4-BE49-F238E27FC236}">
                  <a16:creationId xmlns:a16="http://schemas.microsoft.com/office/drawing/2014/main" id="{0A782172-755B-4617-8152-F99F4A6DE866}"/>
                </a:ext>
              </a:extLst>
            </p:cNvPr>
            <p:cNvSpPr txBox="1"/>
            <p:nvPr/>
          </p:nvSpPr>
          <p:spPr>
            <a:xfrm>
              <a:off x="10868812" y="14519665"/>
              <a:ext cx="16086537" cy="666565"/>
            </a:xfrm>
            <a:prstGeom prst="rect">
              <a:avLst/>
            </a:prstGeom>
            <a:noFill/>
            <a:ln>
              <a:noFill/>
            </a:ln>
            <a:effectLst/>
          </p:spPr>
          <p:txBody>
            <a:bodyPr wrap="square" rtlCol="0">
              <a:spAutoFit/>
            </a:bodyPr>
            <a:lstStyle/>
            <a:p>
              <a:pPr marL="1943100" lvl="3" indent="-571500">
                <a:buFont typeface="Wingdings" panose="05000000000000000000" pitchFamily="2" charset="2"/>
                <a:buChar char="§"/>
              </a:pPr>
              <a:r>
                <a:rPr lang="en-US" sz="3200" b="1" dirty="0">
                  <a:latin typeface="Arial" panose="020B0604020202020204" pitchFamily="34" charset="0"/>
                  <a:cs typeface="Arial" panose="020B0604020202020204" pitchFamily="34" charset="0"/>
                </a:rPr>
                <a:t>Different structures identified for different datasets</a:t>
              </a:r>
            </a:p>
          </p:txBody>
        </p:sp>
        <p:grpSp>
          <p:nvGrpSpPr>
            <p:cNvPr id="7" name="Group 6">
              <a:extLst>
                <a:ext uri="{FF2B5EF4-FFF2-40B4-BE49-F238E27FC236}">
                  <a16:creationId xmlns:a16="http://schemas.microsoft.com/office/drawing/2014/main" id="{2B294B7D-AF15-466B-87D0-CD618E708CA7}"/>
                </a:ext>
              </a:extLst>
            </p:cNvPr>
            <p:cNvGrpSpPr/>
            <p:nvPr/>
          </p:nvGrpSpPr>
          <p:grpSpPr>
            <a:xfrm>
              <a:off x="13475780" y="15138713"/>
              <a:ext cx="12650523" cy="4611727"/>
              <a:chOff x="13686215" y="15240498"/>
              <a:chExt cx="12650523" cy="4611727"/>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CA08E3D-3DBD-4F0F-9AA2-F616AF771B9C}"/>
                      </a:ext>
                    </a:extLst>
                  </p:cNvPr>
                  <p:cNvSpPr txBox="1"/>
                  <p:nvPr/>
                </p:nvSpPr>
                <p:spPr>
                  <a:xfrm>
                    <a:off x="13686215" y="19501401"/>
                    <a:ext cx="12650523" cy="350824"/>
                  </a:xfrm>
                  <a:prstGeom prst="rect">
                    <a:avLst/>
                  </a:prstGeom>
                  <a:noFill/>
                  <a:ln>
                    <a:solidFill>
                      <a:schemeClr val="tx1"/>
                    </a:solidFill>
                  </a:ln>
                </p:spPr>
                <p:txBody>
                  <a:bodyPr wrap="square" rtlCol="0">
                    <a:spAutoFit/>
                  </a:bodyPr>
                  <a:lstStyle/>
                  <a:p>
                    <a:pPr algn="ctr"/>
                    <a:r>
                      <a:rPr lang="en-US" sz="1400" dirty="0">
                        <a:latin typeface="Arial" panose="020B0604020202020204" pitchFamily="34" charset="0"/>
                        <a:cs typeface="Arial" panose="020B0604020202020204" pitchFamily="34" charset="0"/>
                      </a:rPr>
                      <a:t>From left to right. A) </a:t>
                    </a:r>
                    <a:r>
                      <a:rPr lang="en-US" sz="1400" b="1" dirty="0">
                        <a:latin typeface="Arial" panose="020B0604020202020204" pitchFamily="34" charset="0"/>
                        <a:cs typeface="Arial" panose="020B0604020202020204" pitchFamily="34" charset="0"/>
                      </a:rPr>
                      <a:t>Leaves</a:t>
                    </a:r>
                    <a:r>
                      <a:rPr lang="en-US" sz="1400" dirty="0">
                        <a:latin typeface="Arial" panose="020B0604020202020204" pitchFamily="34" charset="0"/>
                        <a:cs typeface="Arial" panose="020B0604020202020204" pitchFamily="34" charset="0"/>
                      </a:rPr>
                      <a:t> identified in B10 at 5</a:t>
                    </a:r>
                    <a:r>
                      <a:rPr lang="el-GR" sz="1400" dirty="0">
                        <a:latin typeface="Arial" panose="020B0604020202020204" pitchFamily="34" charset="0"/>
                        <a:cs typeface="Arial" panose="020B0604020202020204" pitchFamily="34" charset="0"/>
                      </a:rPr>
                      <a:t>σ</a:t>
                    </a:r>
                    <a:r>
                      <a:rPr lang="en-US" sz="1400" dirty="0">
                        <a:latin typeface="Arial" panose="020B0604020202020204" pitchFamily="34" charset="0"/>
                        <a:cs typeface="Arial" panose="020B0604020202020204" pitchFamily="34" charset="0"/>
                      </a:rPr>
                      <a:t> level for </a:t>
                    </a:r>
                    <a14:m>
                      <m:oMath xmlns:m="http://schemas.openxmlformats.org/officeDocument/2006/math">
                        <m:r>
                          <a:rPr lang="en-US" sz="1400" b="1">
                            <a:latin typeface="Cambria Math" panose="02040503050406030204" pitchFamily="18" charset="0"/>
                            <a:cs typeface="Helvetica" panose="020B0604020202020204" pitchFamily="34" charset="0"/>
                          </a:rPr>
                          <m:t>𝐈</m:t>
                        </m:r>
                        <m:d>
                          <m:dPr>
                            <m:ctrlPr>
                              <a:rPr lang="en-US" sz="1400" b="1" i="1">
                                <a:latin typeface="Cambria Math" panose="02040503050406030204" pitchFamily="18" charset="0"/>
                                <a:cs typeface="Helvetica" panose="020B0604020202020204" pitchFamily="34" charset="0"/>
                              </a:rPr>
                            </m:ctrlPr>
                          </m:dPr>
                          <m:e>
                            <m:r>
                              <a:rPr lang="en-US" sz="1400" b="1" i="1">
                                <a:latin typeface="Cambria Math" panose="02040503050406030204" pitchFamily="18" charset="0"/>
                                <a:cs typeface="Helvetica" panose="020B0604020202020204" pitchFamily="34" charset="0"/>
                              </a:rPr>
                              <m:t>𝑵</m:t>
                            </m:r>
                            <m:sSub>
                              <m:sSubPr>
                                <m:ctrlPr>
                                  <a:rPr lang="en-US" sz="1400" b="1" i="1">
                                    <a:latin typeface="Cambria Math" panose="02040503050406030204" pitchFamily="18" charset="0"/>
                                    <a:cs typeface="Helvetica" panose="020B0604020202020204" pitchFamily="34" charset="0"/>
                                  </a:rPr>
                                </m:ctrlPr>
                              </m:sSubPr>
                              <m:e>
                                <m:r>
                                  <a:rPr lang="en-US" sz="1400" b="1" i="1">
                                    <a:latin typeface="Cambria Math" panose="02040503050406030204" pitchFamily="18" charset="0"/>
                                    <a:cs typeface="Helvetica" panose="020B0604020202020204" pitchFamily="34" charset="0"/>
                                  </a:rPr>
                                  <m:t>𝑯</m:t>
                                </m:r>
                              </m:e>
                              <m:sub>
                                <m:r>
                                  <a:rPr lang="en-US" sz="1400" b="1" i="1">
                                    <a:latin typeface="Cambria Math" panose="02040503050406030204" pitchFamily="18" charset="0"/>
                                    <a:cs typeface="Helvetica" panose="020B0604020202020204" pitchFamily="34" charset="0"/>
                                  </a:rPr>
                                  <m:t>𝟑</m:t>
                                </m:r>
                              </m:sub>
                            </m:sSub>
                          </m:e>
                        </m:d>
                      </m:oMath>
                    </a14:m>
                    <a:r>
                      <a:rPr lang="en-US" sz="1400" b="1" dirty="0">
                        <a:latin typeface="Arial" panose="020B0604020202020204" pitchFamily="34" charset="0"/>
                        <a:cs typeface="Arial" panose="020B0604020202020204" pitchFamily="34" charset="0"/>
                      </a:rPr>
                      <a:t> map</a:t>
                    </a:r>
                    <a:r>
                      <a:rPr lang="en-US" sz="1400" dirty="0">
                        <a:latin typeface="Arial" panose="020B0604020202020204" pitchFamily="34" charset="0"/>
                        <a:cs typeface="Arial" panose="020B0604020202020204" pitchFamily="34" charset="0"/>
                      </a:rPr>
                      <a:t>. B) </a:t>
                    </a:r>
                    <a:r>
                      <a:rPr lang="en-US" sz="1400" b="1" dirty="0">
                        <a:latin typeface="Arial" panose="020B0604020202020204" pitchFamily="34" charset="0"/>
                        <a:cs typeface="Arial" panose="020B0604020202020204" pitchFamily="34" charset="0"/>
                      </a:rPr>
                      <a:t>Leaves</a:t>
                    </a:r>
                    <a:r>
                      <a:rPr lang="en-US" sz="1400" dirty="0">
                        <a:latin typeface="Arial" panose="020B0604020202020204" pitchFamily="34" charset="0"/>
                        <a:cs typeface="Arial" panose="020B0604020202020204" pitchFamily="34" charset="0"/>
                      </a:rPr>
                      <a:t> identified in B10 at 5</a:t>
                    </a:r>
                    <a:r>
                      <a:rPr lang="el-GR" sz="1400" dirty="0">
                        <a:latin typeface="Arial" panose="020B0604020202020204" pitchFamily="34" charset="0"/>
                        <a:cs typeface="Arial" panose="020B0604020202020204" pitchFamily="34" charset="0"/>
                      </a:rPr>
                      <a:t>σ</a:t>
                    </a:r>
                    <a:r>
                      <a:rPr lang="en-US" sz="1400" dirty="0">
                        <a:latin typeface="Arial" panose="020B0604020202020204" pitchFamily="34" charset="0"/>
                        <a:cs typeface="Arial" panose="020B0604020202020204" pitchFamily="34" charset="0"/>
                      </a:rPr>
                      <a:t> level for </a:t>
                    </a:r>
                    <a14:m>
                      <m:oMath xmlns:m="http://schemas.openxmlformats.org/officeDocument/2006/math">
                        <m:r>
                          <a:rPr lang="en-US" sz="1400" b="1" i="1" smtClean="0">
                            <a:latin typeface="Cambria Math" panose="02040503050406030204" pitchFamily="18" charset="0"/>
                            <a:cs typeface="Calibri" panose="020F0502020204030204" pitchFamily="34" charset="0"/>
                          </a:rPr>
                          <m:t>𝑵</m:t>
                        </m:r>
                        <m:d>
                          <m:dPr>
                            <m:ctrlPr>
                              <a:rPr lang="en-US" sz="1400" b="1" i="1" smtClean="0">
                                <a:latin typeface="Cambria Math" panose="02040503050406030204" pitchFamily="18" charset="0"/>
                                <a:cs typeface="Calibri" panose="020F0502020204030204" pitchFamily="34" charset="0"/>
                              </a:rPr>
                            </m:ctrlPr>
                          </m:dPr>
                          <m:e>
                            <m:sSub>
                              <m:sSubPr>
                                <m:ctrlPr>
                                  <a:rPr lang="en-US" sz="1400" b="1" i="1" smtClean="0">
                                    <a:latin typeface="Cambria Math" panose="02040503050406030204" pitchFamily="18" charset="0"/>
                                    <a:cs typeface="Calibri" panose="020F0502020204030204" pitchFamily="34" charset="0"/>
                                  </a:rPr>
                                </m:ctrlPr>
                              </m:sSubPr>
                              <m:e>
                                <m:r>
                                  <a:rPr lang="en-US" sz="1400" b="1" i="1" smtClean="0">
                                    <a:latin typeface="Cambria Math" panose="02040503050406030204" pitchFamily="18" charset="0"/>
                                    <a:cs typeface="Calibri" panose="020F0502020204030204" pitchFamily="34" charset="0"/>
                                  </a:rPr>
                                  <m:t>𝑯</m:t>
                                </m:r>
                              </m:e>
                              <m:sub>
                                <m:r>
                                  <a:rPr lang="en-US" sz="1400" b="1" i="1" smtClean="0">
                                    <a:latin typeface="Cambria Math" panose="02040503050406030204" pitchFamily="18" charset="0"/>
                                    <a:cs typeface="Calibri" panose="020F0502020204030204" pitchFamily="34" charset="0"/>
                                  </a:rPr>
                                  <m:t>𝟐</m:t>
                                </m:r>
                              </m:sub>
                            </m:sSub>
                          </m:e>
                        </m:d>
                      </m:oMath>
                    </a14:m>
                    <a:r>
                      <a:rPr lang="en-US" sz="1400" b="1" dirty="0">
                        <a:latin typeface="Arial" panose="020B0604020202020204" pitchFamily="34" charset="0"/>
                        <a:cs typeface="Arial" panose="020B0604020202020204" pitchFamily="34" charset="0"/>
                      </a:rPr>
                      <a:t> map</a:t>
                    </a:r>
                  </a:p>
                </p:txBody>
              </p:sp>
            </mc:Choice>
            <mc:Fallback xmlns="">
              <p:sp>
                <p:nvSpPr>
                  <p:cNvPr id="8" name="TextBox 7">
                    <a:extLst>
                      <a:ext uri="{FF2B5EF4-FFF2-40B4-BE49-F238E27FC236}">
                        <a16:creationId xmlns:a16="http://schemas.microsoft.com/office/drawing/2014/main" id="{5CA08E3D-3DBD-4F0F-9AA2-F616AF771B9C}"/>
                      </a:ext>
                    </a:extLst>
                  </p:cNvPr>
                  <p:cNvSpPr txBox="1">
                    <a:spLocks noRot="1" noChangeAspect="1" noMove="1" noResize="1" noEditPoints="1" noAdjustHandles="1" noChangeArrowheads="1" noChangeShapeType="1" noTextEdit="1"/>
                  </p:cNvSpPr>
                  <p:nvPr/>
                </p:nvSpPr>
                <p:spPr>
                  <a:xfrm>
                    <a:off x="13686215" y="19501401"/>
                    <a:ext cx="12650523" cy="350824"/>
                  </a:xfrm>
                  <a:prstGeom prst="rect">
                    <a:avLst/>
                  </a:prstGeom>
                  <a:blipFill>
                    <a:blip r:embed="rId2"/>
                    <a:stretch>
                      <a:fillRect t="-1923" b="-17308"/>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956E5DB-31A0-4B68-AADE-E8F54EA20411}"/>
                      </a:ext>
                    </a:extLst>
                  </p:cNvPr>
                  <p:cNvSpPr txBox="1"/>
                  <p:nvPr/>
                </p:nvSpPr>
                <p:spPr>
                  <a:xfrm>
                    <a:off x="14193081" y="15246627"/>
                    <a:ext cx="4641396" cy="596400"/>
                  </a:xfrm>
                  <a:prstGeom prst="rect">
                    <a:avLst/>
                  </a:prstGeom>
                  <a:noFill/>
                  <a:ln w="28575">
                    <a:solidFill>
                      <a:schemeClr val="tx1"/>
                    </a:solidFill>
                  </a:ln>
                </p:spPr>
                <p:txBody>
                  <a:bodyPr wrap="square" rtlCol="0">
                    <a:spAutoFit/>
                  </a:bodyPr>
                  <a:lstStyle/>
                  <a:p>
                    <a:pPr algn="ctr"/>
                    <a:r>
                      <a:rPr lang="en-US" sz="2800" dirty="0">
                        <a:latin typeface="Arial" panose="020B0604020202020204" pitchFamily="34" charset="0"/>
                        <a:cs typeface="Arial" panose="020B0604020202020204" pitchFamily="34" charset="0"/>
                      </a:rPr>
                      <a:t>Astrodendro of </a:t>
                    </a:r>
                    <a14:m>
                      <m:oMath xmlns:m="http://schemas.openxmlformats.org/officeDocument/2006/math">
                        <m:r>
                          <m:rPr>
                            <m:sty m:val="p"/>
                          </m:rPr>
                          <a:rPr lang="en-US" sz="2800" b="0" i="0" smtClean="0">
                            <a:latin typeface="Cambria Math" panose="02040503050406030204" pitchFamily="18" charset="0"/>
                            <a:cs typeface="Helvetica" panose="020B0604020202020204" pitchFamily="34" charset="0"/>
                          </a:rPr>
                          <m:t>I</m:t>
                        </m:r>
                        <m:r>
                          <a:rPr lang="en-US" sz="2800" b="0" i="0" smtClean="0">
                            <a:latin typeface="Cambria Math" panose="02040503050406030204" pitchFamily="18" charset="0"/>
                            <a:cs typeface="Helvetica" panose="020B0604020202020204" pitchFamily="34" charset="0"/>
                          </a:rPr>
                          <m:t>(</m:t>
                        </m:r>
                        <m:sSub>
                          <m:sSubPr>
                            <m:ctrlPr>
                              <a:rPr lang="en-US" sz="2800" b="0" i="1" smtClean="0">
                                <a:latin typeface="Cambria Math" panose="02040503050406030204" pitchFamily="18" charset="0"/>
                                <a:cs typeface="Helvetica" panose="020B0604020202020204" pitchFamily="34" charset="0"/>
                              </a:rPr>
                            </m:ctrlPr>
                          </m:sSubPr>
                          <m:e>
                            <m:r>
                              <m:rPr>
                                <m:sty m:val="p"/>
                              </m:rPr>
                              <a:rPr lang="en-US" sz="2800" b="0" i="0" smtClean="0">
                                <a:latin typeface="Cambria Math" panose="02040503050406030204" pitchFamily="18" charset="0"/>
                                <a:cs typeface="Helvetica" panose="020B0604020202020204" pitchFamily="34" charset="0"/>
                              </a:rPr>
                              <m:t>NH</m:t>
                            </m:r>
                          </m:e>
                          <m:sub>
                            <m:r>
                              <a:rPr lang="en-US" sz="2800" b="0" i="0" smtClean="0">
                                <a:latin typeface="Cambria Math" panose="02040503050406030204" pitchFamily="18" charset="0"/>
                                <a:cs typeface="Helvetica" panose="020B0604020202020204" pitchFamily="34" charset="0"/>
                              </a:rPr>
                              <m:t>3</m:t>
                            </m:r>
                          </m:sub>
                        </m:sSub>
                        <m:r>
                          <a:rPr lang="en-US" sz="2800" b="0" i="0" smtClean="0">
                            <a:latin typeface="Cambria Math" panose="02040503050406030204" pitchFamily="18" charset="0"/>
                            <a:cs typeface="Helvetica" panose="020B0604020202020204" pitchFamily="34" charset="0"/>
                          </a:rPr>
                          <m:t>)</m:t>
                        </m:r>
                      </m:oMath>
                    </a14:m>
                    <a:endParaRPr lang="en-US" sz="2800" dirty="0">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A956E5DB-31A0-4B68-AADE-E8F54EA20411}"/>
                      </a:ext>
                    </a:extLst>
                  </p:cNvPr>
                  <p:cNvSpPr txBox="1">
                    <a:spLocks noRot="1" noChangeAspect="1" noMove="1" noResize="1" noEditPoints="1" noAdjustHandles="1" noChangeArrowheads="1" noChangeShapeType="1" noTextEdit="1"/>
                  </p:cNvSpPr>
                  <p:nvPr/>
                </p:nvSpPr>
                <p:spPr>
                  <a:xfrm>
                    <a:off x="14193081" y="15246627"/>
                    <a:ext cx="4641396" cy="596400"/>
                  </a:xfrm>
                  <a:prstGeom prst="rect">
                    <a:avLst/>
                  </a:prstGeom>
                  <a:blipFill>
                    <a:blip r:embed="rId3"/>
                    <a:stretch>
                      <a:fillRect l="-629" t="-8791" b="-26374"/>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B994747-5DBB-4557-A92F-45B144EA387F}"/>
                      </a:ext>
                    </a:extLst>
                  </p:cNvPr>
                  <p:cNvSpPr txBox="1"/>
                  <p:nvPr/>
                </p:nvSpPr>
                <p:spPr>
                  <a:xfrm>
                    <a:off x="21075182" y="15240498"/>
                    <a:ext cx="4504810" cy="596400"/>
                  </a:xfrm>
                  <a:prstGeom prst="rect">
                    <a:avLst/>
                  </a:prstGeom>
                  <a:noFill/>
                  <a:ln w="28575">
                    <a:solidFill>
                      <a:schemeClr val="tx1"/>
                    </a:solidFill>
                  </a:ln>
                </p:spPr>
                <p:txBody>
                  <a:bodyPr wrap="square" rtlCol="0">
                    <a:spAutoFit/>
                  </a:bodyPr>
                  <a:lstStyle/>
                  <a:p>
                    <a:pPr algn="ctr"/>
                    <a:r>
                      <a:rPr lang="en-US" sz="2800" dirty="0">
                        <a:latin typeface="Arial" panose="020B0604020202020204" pitchFamily="34" charset="0"/>
                        <a:cs typeface="Arial" panose="020B0604020202020204" pitchFamily="34" charset="0"/>
                      </a:rPr>
                      <a:t>Astrodendro of </a:t>
                    </a:r>
                    <a14:m>
                      <m:oMath xmlns:m="http://schemas.openxmlformats.org/officeDocument/2006/math">
                        <m:r>
                          <m:rPr>
                            <m:sty m:val="p"/>
                          </m:rPr>
                          <a:rPr lang="en-US" sz="2800" b="0" i="0" smtClean="0">
                            <a:latin typeface="Cambria Math" panose="02040503050406030204" pitchFamily="18" charset="0"/>
                            <a:cs typeface="Helvetica" panose="020B0604020202020204" pitchFamily="34" charset="0"/>
                          </a:rPr>
                          <m:t>N</m:t>
                        </m:r>
                        <m:r>
                          <a:rPr lang="en-US" sz="2800" b="0" i="0" smtClean="0">
                            <a:latin typeface="Cambria Math" panose="02040503050406030204" pitchFamily="18" charset="0"/>
                            <a:cs typeface="Helvetica" panose="020B0604020202020204" pitchFamily="34" charset="0"/>
                          </a:rPr>
                          <m:t>(</m:t>
                        </m:r>
                        <m:sSub>
                          <m:sSubPr>
                            <m:ctrlPr>
                              <a:rPr lang="en-US" sz="2800" i="1" smtClean="0">
                                <a:latin typeface="Cambria Math" panose="02040503050406030204" pitchFamily="18" charset="0"/>
                                <a:cs typeface="Helvetica" panose="020B0604020202020204" pitchFamily="34" charset="0"/>
                              </a:rPr>
                            </m:ctrlPr>
                          </m:sSubPr>
                          <m:e>
                            <m:r>
                              <m:rPr>
                                <m:sty m:val="p"/>
                              </m:rPr>
                              <a:rPr lang="en-US" sz="2800" b="0" i="0" smtClean="0">
                                <a:latin typeface="Cambria Math" panose="02040503050406030204" pitchFamily="18" charset="0"/>
                                <a:cs typeface="Helvetica" panose="020B0604020202020204" pitchFamily="34" charset="0"/>
                              </a:rPr>
                              <m:t>H</m:t>
                            </m:r>
                          </m:e>
                          <m:sub>
                            <m:r>
                              <a:rPr lang="en-US" sz="2800" b="0" i="0" smtClean="0">
                                <a:latin typeface="Cambria Math" panose="02040503050406030204" pitchFamily="18" charset="0"/>
                                <a:cs typeface="Helvetica" panose="020B0604020202020204" pitchFamily="34" charset="0"/>
                              </a:rPr>
                              <m:t>2</m:t>
                            </m:r>
                          </m:sub>
                        </m:sSub>
                        <m:r>
                          <a:rPr lang="en-US" sz="2800" b="0" i="0" smtClean="0">
                            <a:latin typeface="Cambria Math" panose="02040503050406030204" pitchFamily="18" charset="0"/>
                            <a:cs typeface="Helvetica" panose="020B0604020202020204" pitchFamily="34" charset="0"/>
                          </a:rPr>
                          <m:t>)</m:t>
                        </m:r>
                      </m:oMath>
                    </a14:m>
                    <a:endParaRPr lang="en-US" sz="2800" dirty="0"/>
                  </a:p>
                </p:txBody>
              </p:sp>
            </mc:Choice>
            <mc:Fallback xmlns="">
              <p:sp>
                <p:nvSpPr>
                  <p:cNvPr id="10" name="TextBox 9">
                    <a:extLst>
                      <a:ext uri="{FF2B5EF4-FFF2-40B4-BE49-F238E27FC236}">
                        <a16:creationId xmlns:a16="http://schemas.microsoft.com/office/drawing/2014/main" id="{0B994747-5DBB-4557-A92F-45B144EA387F}"/>
                      </a:ext>
                    </a:extLst>
                  </p:cNvPr>
                  <p:cNvSpPr txBox="1">
                    <a:spLocks noRot="1" noChangeAspect="1" noMove="1" noResize="1" noEditPoints="1" noAdjustHandles="1" noChangeArrowheads="1" noChangeShapeType="1" noTextEdit="1"/>
                  </p:cNvSpPr>
                  <p:nvPr/>
                </p:nvSpPr>
                <p:spPr>
                  <a:xfrm>
                    <a:off x="21075182" y="15240498"/>
                    <a:ext cx="4504810" cy="596400"/>
                  </a:xfrm>
                  <a:prstGeom prst="rect">
                    <a:avLst/>
                  </a:prstGeom>
                  <a:blipFill>
                    <a:blip r:embed="rId4"/>
                    <a:stretch>
                      <a:fillRect l="-647" t="-12222" b="-25556"/>
                    </a:stretch>
                  </a:blipFill>
                  <a:ln w="28575">
                    <a:solidFill>
                      <a:schemeClr val="tx1"/>
                    </a:solidFill>
                  </a:ln>
                </p:spPr>
                <p:txBody>
                  <a:bodyPr/>
                  <a:lstStyle/>
                  <a:p>
                    <a:r>
                      <a:rPr lang="en-US">
                        <a:noFill/>
                      </a:rPr>
                      <a:t> </a:t>
                    </a:r>
                  </a:p>
                </p:txBody>
              </p:sp>
            </mc:Fallback>
          </mc:AlternateContent>
        </p:grpSp>
      </p:grpSp>
      <p:cxnSp>
        <p:nvCxnSpPr>
          <p:cNvPr id="18" name="Straight Connector 17">
            <a:extLst>
              <a:ext uri="{FF2B5EF4-FFF2-40B4-BE49-F238E27FC236}">
                <a16:creationId xmlns:a16="http://schemas.microsoft.com/office/drawing/2014/main" id="{C0DB0F81-67BC-4672-874D-DC5B77FE8F70}"/>
              </a:ext>
            </a:extLst>
          </p:cNvPr>
          <p:cNvCxnSpPr>
            <a:cxnSpLocks/>
          </p:cNvCxnSpPr>
          <p:nvPr/>
        </p:nvCxnSpPr>
        <p:spPr>
          <a:xfrm>
            <a:off x="6096000" y="1557757"/>
            <a:ext cx="0" cy="3572027"/>
          </a:xfrm>
          <a:prstGeom prst="line">
            <a:avLst/>
          </a:prstGeom>
          <a:ln w="28575"/>
        </p:spPr>
        <p:style>
          <a:lnRef idx="1">
            <a:schemeClr val="dk1"/>
          </a:lnRef>
          <a:fillRef idx="0">
            <a:schemeClr val="dk1"/>
          </a:fillRef>
          <a:effectRef idx="0">
            <a:schemeClr val="dk1"/>
          </a:effectRef>
          <a:fontRef idx="minor">
            <a:schemeClr val="tx1"/>
          </a:fontRef>
        </p:style>
      </p:cxnSp>
      <p:grpSp>
        <p:nvGrpSpPr>
          <p:cNvPr id="51" name="Group 50">
            <a:extLst>
              <a:ext uri="{FF2B5EF4-FFF2-40B4-BE49-F238E27FC236}">
                <a16:creationId xmlns:a16="http://schemas.microsoft.com/office/drawing/2014/main" id="{C03004CF-75EA-48AC-8E7C-F595D994F598}"/>
              </a:ext>
            </a:extLst>
          </p:cNvPr>
          <p:cNvGrpSpPr/>
          <p:nvPr/>
        </p:nvGrpSpPr>
        <p:grpSpPr>
          <a:xfrm>
            <a:off x="1297313" y="2155886"/>
            <a:ext cx="3972777" cy="3108671"/>
            <a:chOff x="1302243" y="2120136"/>
            <a:chExt cx="3972777" cy="3108671"/>
          </a:xfrm>
        </p:grpSpPr>
        <p:pic>
          <p:nvPicPr>
            <p:cNvPr id="28" name="Picture 27" descr="A screenshot of a cell phone&#10;&#10;Description automatically generated">
              <a:extLst>
                <a:ext uri="{FF2B5EF4-FFF2-40B4-BE49-F238E27FC236}">
                  <a16:creationId xmlns:a16="http://schemas.microsoft.com/office/drawing/2014/main" id="{9EAA45D1-D264-47BE-AE1C-C9FDDD366A95}"/>
                </a:ext>
              </a:extLst>
            </p:cNvPr>
            <p:cNvPicPr>
              <a:picLocks noChangeAspect="1"/>
            </p:cNvPicPr>
            <p:nvPr/>
          </p:nvPicPr>
          <p:blipFill rotWithShape="1">
            <a:blip r:embed="rId5">
              <a:extLst>
                <a:ext uri="{28A0092B-C50C-407E-A947-70E740481C1C}">
                  <a14:useLocalDpi xmlns:a14="http://schemas.microsoft.com/office/drawing/2010/main" val="0"/>
                </a:ext>
              </a:extLst>
            </a:blip>
            <a:srcRect t="6999"/>
            <a:stretch/>
          </p:blipFill>
          <p:spPr>
            <a:xfrm>
              <a:off x="1302243" y="2165560"/>
              <a:ext cx="3972777" cy="3063247"/>
            </a:xfrm>
            <a:prstGeom prst="rect">
              <a:avLst/>
            </a:prstGeom>
          </p:spPr>
        </p:pic>
        <p:sp>
          <p:nvSpPr>
            <p:cNvPr id="42" name="TextBox 41">
              <a:extLst>
                <a:ext uri="{FF2B5EF4-FFF2-40B4-BE49-F238E27FC236}">
                  <a16:creationId xmlns:a16="http://schemas.microsoft.com/office/drawing/2014/main" id="{86D9F53E-D31F-4F02-BCC6-B5D9D77A0C18}"/>
                </a:ext>
              </a:extLst>
            </p:cNvPr>
            <p:cNvSpPr txBox="1"/>
            <p:nvPr/>
          </p:nvSpPr>
          <p:spPr>
            <a:xfrm>
              <a:off x="2995039" y="2215650"/>
              <a:ext cx="508884" cy="369332"/>
            </a:xfrm>
            <a:prstGeom prst="rect">
              <a:avLst/>
            </a:prstGeom>
            <a:noFill/>
          </p:spPr>
          <p:txBody>
            <a:bodyPr wrap="square" rtlCol="0">
              <a:spAutoFit/>
            </a:bodyPr>
            <a:lstStyle/>
            <a:p>
              <a:pPr algn="ctr"/>
              <a:r>
                <a:rPr lang="en-US" dirty="0">
                  <a:solidFill>
                    <a:schemeClr val="bg1"/>
                  </a:solidFill>
                </a:rPr>
                <a:t>7</a:t>
              </a:r>
            </a:p>
          </p:txBody>
        </p:sp>
        <p:sp>
          <p:nvSpPr>
            <p:cNvPr id="43" name="TextBox 42">
              <a:extLst>
                <a:ext uri="{FF2B5EF4-FFF2-40B4-BE49-F238E27FC236}">
                  <a16:creationId xmlns:a16="http://schemas.microsoft.com/office/drawing/2014/main" id="{F09007E4-05BA-46F9-AE1C-DC8107D4E65B}"/>
                </a:ext>
              </a:extLst>
            </p:cNvPr>
            <p:cNvSpPr txBox="1"/>
            <p:nvPr/>
          </p:nvSpPr>
          <p:spPr>
            <a:xfrm>
              <a:off x="3659971" y="2120136"/>
              <a:ext cx="508884" cy="369332"/>
            </a:xfrm>
            <a:prstGeom prst="rect">
              <a:avLst/>
            </a:prstGeom>
            <a:noFill/>
          </p:spPr>
          <p:txBody>
            <a:bodyPr wrap="square" rtlCol="0">
              <a:spAutoFit/>
            </a:bodyPr>
            <a:lstStyle/>
            <a:p>
              <a:pPr algn="ctr"/>
              <a:r>
                <a:rPr lang="en-US" dirty="0">
                  <a:solidFill>
                    <a:schemeClr val="bg1"/>
                  </a:solidFill>
                </a:rPr>
                <a:t>6</a:t>
              </a:r>
            </a:p>
          </p:txBody>
        </p:sp>
        <p:sp>
          <p:nvSpPr>
            <p:cNvPr id="44" name="TextBox 43">
              <a:extLst>
                <a:ext uri="{FF2B5EF4-FFF2-40B4-BE49-F238E27FC236}">
                  <a16:creationId xmlns:a16="http://schemas.microsoft.com/office/drawing/2014/main" id="{99014EDE-2973-41B0-BD51-A930C7BEF24D}"/>
                </a:ext>
              </a:extLst>
            </p:cNvPr>
            <p:cNvSpPr txBox="1"/>
            <p:nvPr/>
          </p:nvSpPr>
          <p:spPr>
            <a:xfrm>
              <a:off x="2584549" y="2569772"/>
              <a:ext cx="508884" cy="369332"/>
            </a:xfrm>
            <a:prstGeom prst="rect">
              <a:avLst/>
            </a:prstGeom>
            <a:noFill/>
          </p:spPr>
          <p:txBody>
            <a:bodyPr wrap="square" rtlCol="0">
              <a:spAutoFit/>
            </a:bodyPr>
            <a:lstStyle/>
            <a:p>
              <a:pPr algn="ctr"/>
              <a:r>
                <a:rPr lang="en-US" dirty="0">
                  <a:solidFill>
                    <a:schemeClr val="bg1"/>
                  </a:solidFill>
                </a:rPr>
                <a:t>8</a:t>
              </a:r>
            </a:p>
          </p:txBody>
        </p:sp>
        <p:sp>
          <p:nvSpPr>
            <p:cNvPr id="45" name="TextBox 44">
              <a:extLst>
                <a:ext uri="{FF2B5EF4-FFF2-40B4-BE49-F238E27FC236}">
                  <a16:creationId xmlns:a16="http://schemas.microsoft.com/office/drawing/2014/main" id="{33AD4C74-8D41-4C43-9313-D7A719DBA6DA}"/>
                </a:ext>
              </a:extLst>
            </p:cNvPr>
            <p:cNvSpPr txBox="1"/>
            <p:nvPr/>
          </p:nvSpPr>
          <p:spPr>
            <a:xfrm>
              <a:off x="1919617" y="2964167"/>
              <a:ext cx="508884" cy="369332"/>
            </a:xfrm>
            <a:prstGeom prst="rect">
              <a:avLst/>
            </a:prstGeom>
            <a:noFill/>
          </p:spPr>
          <p:txBody>
            <a:bodyPr wrap="square" rtlCol="0">
              <a:spAutoFit/>
            </a:bodyPr>
            <a:lstStyle/>
            <a:p>
              <a:pPr algn="ctr"/>
              <a:r>
                <a:rPr lang="en-US" dirty="0">
                  <a:solidFill>
                    <a:schemeClr val="bg1"/>
                  </a:solidFill>
                </a:rPr>
                <a:t>9</a:t>
              </a:r>
            </a:p>
          </p:txBody>
        </p:sp>
        <p:sp>
          <p:nvSpPr>
            <p:cNvPr id="46" name="TextBox 45">
              <a:extLst>
                <a:ext uri="{FF2B5EF4-FFF2-40B4-BE49-F238E27FC236}">
                  <a16:creationId xmlns:a16="http://schemas.microsoft.com/office/drawing/2014/main" id="{7056AB80-5A91-43FC-8BF2-504FE73FAE2C}"/>
                </a:ext>
              </a:extLst>
            </p:cNvPr>
            <p:cNvSpPr txBox="1"/>
            <p:nvPr/>
          </p:nvSpPr>
          <p:spPr>
            <a:xfrm>
              <a:off x="3659971" y="2710855"/>
              <a:ext cx="508884" cy="369332"/>
            </a:xfrm>
            <a:prstGeom prst="rect">
              <a:avLst/>
            </a:prstGeom>
            <a:noFill/>
          </p:spPr>
          <p:txBody>
            <a:bodyPr wrap="square" rtlCol="0">
              <a:spAutoFit/>
            </a:bodyPr>
            <a:lstStyle/>
            <a:p>
              <a:pPr algn="ctr"/>
              <a:r>
                <a:rPr lang="en-US" dirty="0">
                  <a:solidFill>
                    <a:schemeClr val="bg1"/>
                  </a:solidFill>
                </a:rPr>
                <a:t>10</a:t>
              </a:r>
            </a:p>
          </p:txBody>
        </p:sp>
        <p:sp>
          <p:nvSpPr>
            <p:cNvPr id="47" name="TextBox 46">
              <a:extLst>
                <a:ext uri="{FF2B5EF4-FFF2-40B4-BE49-F238E27FC236}">
                  <a16:creationId xmlns:a16="http://schemas.microsoft.com/office/drawing/2014/main" id="{7D08EE92-24BA-40D1-9FB0-3DEF0494E7E4}"/>
                </a:ext>
              </a:extLst>
            </p:cNvPr>
            <p:cNvSpPr txBox="1"/>
            <p:nvPr/>
          </p:nvSpPr>
          <p:spPr>
            <a:xfrm>
              <a:off x="3249481" y="3017637"/>
              <a:ext cx="804233" cy="369332"/>
            </a:xfrm>
            <a:prstGeom prst="rect">
              <a:avLst/>
            </a:prstGeom>
            <a:noFill/>
          </p:spPr>
          <p:txBody>
            <a:bodyPr wrap="square" rtlCol="0">
              <a:spAutoFit/>
            </a:bodyPr>
            <a:lstStyle/>
            <a:p>
              <a:pPr algn="ctr"/>
              <a:r>
                <a:rPr lang="en-US" dirty="0">
                  <a:solidFill>
                    <a:schemeClr val="bg1"/>
                  </a:solidFill>
                </a:rPr>
                <a:t>12/13</a:t>
              </a:r>
            </a:p>
          </p:txBody>
        </p:sp>
        <p:sp>
          <p:nvSpPr>
            <p:cNvPr id="48" name="TextBox 47">
              <a:extLst>
                <a:ext uri="{FF2B5EF4-FFF2-40B4-BE49-F238E27FC236}">
                  <a16:creationId xmlns:a16="http://schemas.microsoft.com/office/drawing/2014/main" id="{5FF3F962-2D20-4D2F-AEF9-E365F390862B}"/>
                </a:ext>
              </a:extLst>
            </p:cNvPr>
            <p:cNvSpPr txBox="1"/>
            <p:nvPr/>
          </p:nvSpPr>
          <p:spPr>
            <a:xfrm>
              <a:off x="2829514" y="3490777"/>
              <a:ext cx="508884" cy="369332"/>
            </a:xfrm>
            <a:prstGeom prst="rect">
              <a:avLst/>
            </a:prstGeom>
            <a:noFill/>
          </p:spPr>
          <p:txBody>
            <a:bodyPr wrap="square" rtlCol="0">
              <a:spAutoFit/>
            </a:bodyPr>
            <a:lstStyle/>
            <a:p>
              <a:pPr algn="ctr"/>
              <a:r>
                <a:rPr lang="en-US" dirty="0">
                  <a:solidFill>
                    <a:schemeClr val="bg1"/>
                  </a:solidFill>
                </a:rPr>
                <a:t>14</a:t>
              </a:r>
            </a:p>
          </p:txBody>
        </p:sp>
        <p:sp>
          <p:nvSpPr>
            <p:cNvPr id="49" name="TextBox 48">
              <a:extLst>
                <a:ext uri="{FF2B5EF4-FFF2-40B4-BE49-F238E27FC236}">
                  <a16:creationId xmlns:a16="http://schemas.microsoft.com/office/drawing/2014/main" id="{DFDAF41F-380D-4F30-A3EA-9E738899058D}"/>
                </a:ext>
              </a:extLst>
            </p:cNvPr>
            <p:cNvSpPr txBox="1"/>
            <p:nvPr/>
          </p:nvSpPr>
          <p:spPr>
            <a:xfrm>
              <a:off x="2584549" y="3886440"/>
              <a:ext cx="508884" cy="369332"/>
            </a:xfrm>
            <a:prstGeom prst="rect">
              <a:avLst/>
            </a:prstGeom>
            <a:noFill/>
          </p:spPr>
          <p:txBody>
            <a:bodyPr wrap="square" rtlCol="0">
              <a:spAutoFit/>
            </a:bodyPr>
            <a:lstStyle/>
            <a:p>
              <a:pPr algn="ctr"/>
              <a:r>
                <a:rPr lang="en-US" dirty="0">
                  <a:solidFill>
                    <a:schemeClr val="bg1"/>
                  </a:solidFill>
                </a:rPr>
                <a:t>15</a:t>
              </a:r>
            </a:p>
          </p:txBody>
        </p:sp>
        <p:sp>
          <p:nvSpPr>
            <p:cNvPr id="50" name="TextBox 49">
              <a:extLst>
                <a:ext uri="{FF2B5EF4-FFF2-40B4-BE49-F238E27FC236}">
                  <a16:creationId xmlns:a16="http://schemas.microsoft.com/office/drawing/2014/main" id="{EDAF164F-18C2-45D5-AD87-571DAD01ACF6}"/>
                </a:ext>
              </a:extLst>
            </p:cNvPr>
            <p:cNvSpPr txBox="1"/>
            <p:nvPr/>
          </p:nvSpPr>
          <p:spPr>
            <a:xfrm>
              <a:off x="2575072" y="4403270"/>
              <a:ext cx="508884" cy="369332"/>
            </a:xfrm>
            <a:prstGeom prst="rect">
              <a:avLst/>
            </a:prstGeom>
            <a:noFill/>
          </p:spPr>
          <p:txBody>
            <a:bodyPr wrap="square" rtlCol="0">
              <a:spAutoFit/>
            </a:bodyPr>
            <a:lstStyle/>
            <a:p>
              <a:pPr algn="ctr"/>
              <a:r>
                <a:rPr lang="en-US" dirty="0">
                  <a:solidFill>
                    <a:schemeClr val="bg1"/>
                  </a:solidFill>
                </a:rPr>
                <a:t>16</a:t>
              </a:r>
            </a:p>
          </p:txBody>
        </p:sp>
      </p:grpSp>
      <p:pic>
        <p:nvPicPr>
          <p:cNvPr id="53" name="Picture 52" descr="A close up of a map&#10;&#10;Description automatically generated">
            <a:extLst>
              <a:ext uri="{FF2B5EF4-FFF2-40B4-BE49-F238E27FC236}">
                <a16:creationId xmlns:a16="http://schemas.microsoft.com/office/drawing/2014/main" id="{0CC8DF88-B66A-403F-8A25-3B31D421120B}"/>
              </a:ext>
            </a:extLst>
          </p:cNvPr>
          <p:cNvPicPr>
            <a:picLocks noChangeAspect="1"/>
          </p:cNvPicPr>
          <p:nvPr/>
        </p:nvPicPr>
        <p:blipFill rotWithShape="1">
          <a:blip r:embed="rId6">
            <a:extLst>
              <a:ext uri="{28A0092B-C50C-407E-A947-70E740481C1C}">
                <a14:useLocalDpi xmlns:a14="http://schemas.microsoft.com/office/drawing/2010/main" val="0"/>
              </a:ext>
            </a:extLst>
          </a:blip>
          <a:srcRect l="21974" t="8413" r="26494" b="12904"/>
          <a:stretch/>
        </p:blipFill>
        <p:spPr>
          <a:xfrm rot="2546794">
            <a:off x="7463967" y="2454866"/>
            <a:ext cx="1822268" cy="2407510"/>
          </a:xfrm>
          <a:prstGeom prst="rect">
            <a:avLst/>
          </a:prstGeom>
          <a:ln w="3175">
            <a:solidFill>
              <a:schemeClr val="tx1"/>
            </a:solidFill>
          </a:ln>
        </p:spPr>
      </p:pic>
      <p:pic>
        <p:nvPicPr>
          <p:cNvPr id="54" name="Picture 53" descr="A close up of a map&#10;&#10;Description automatically generated">
            <a:extLst>
              <a:ext uri="{FF2B5EF4-FFF2-40B4-BE49-F238E27FC236}">
                <a16:creationId xmlns:a16="http://schemas.microsoft.com/office/drawing/2014/main" id="{525E7A39-D9E7-48BD-ABEA-38A6D26756DC}"/>
              </a:ext>
            </a:extLst>
          </p:cNvPr>
          <p:cNvPicPr>
            <a:picLocks noChangeAspect="1"/>
          </p:cNvPicPr>
          <p:nvPr/>
        </p:nvPicPr>
        <p:blipFill rotWithShape="1">
          <a:blip r:embed="rId6">
            <a:extLst>
              <a:ext uri="{28A0092B-C50C-407E-A947-70E740481C1C}">
                <a14:useLocalDpi xmlns:a14="http://schemas.microsoft.com/office/drawing/2010/main" val="0"/>
              </a:ext>
            </a:extLst>
          </a:blip>
          <a:srcRect l="80039" t="2788" r="2525" b="10227"/>
          <a:stretch/>
        </p:blipFill>
        <p:spPr>
          <a:xfrm>
            <a:off x="9907327" y="2252957"/>
            <a:ext cx="668197" cy="2884358"/>
          </a:xfrm>
          <a:prstGeom prst="rect">
            <a:avLst/>
          </a:prstGeom>
        </p:spPr>
      </p:pic>
    </p:spTree>
    <p:extLst>
      <p:ext uri="{BB962C8B-B14F-4D97-AF65-F5344CB8AC3E}">
        <p14:creationId xmlns:p14="http://schemas.microsoft.com/office/powerpoint/2010/main" val="2028444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F94FA-053A-4C72-93A3-D3EA7BFAD38C}"/>
              </a:ext>
            </a:extLst>
          </p:cNvPr>
          <p:cNvSpPr>
            <a:spLocks noGrp="1"/>
          </p:cNvSpPr>
          <p:nvPr>
            <p:ph type="title"/>
          </p:nvPr>
        </p:nvSpPr>
        <p:spPr/>
        <p:txBody>
          <a:bodyPr/>
          <a:lstStyle/>
          <a:p>
            <a:r>
              <a:rPr lang="en-US" dirty="0"/>
              <a:t>Results</a:t>
            </a:r>
          </a:p>
        </p:txBody>
      </p:sp>
      <p:grpSp>
        <p:nvGrpSpPr>
          <p:cNvPr id="19" name="Group 18">
            <a:extLst>
              <a:ext uri="{FF2B5EF4-FFF2-40B4-BE49-F238E27FC236}">
                <a16:creationId xmlns:a16="http://schemas.microsoft.com/office/drawing/2014/main" id="{8600B8BA-1B39-42C1-8881-C44A599D4486}"/>
              </a:ext>
            </a:extLst>
          </p:cNvPr>
          <p:cNvGrpSpPr/>
          <p:nvPr/>
        </p:nvGrpSpPr>
        <p:grpSpPr>
          <a:xfrm>
            <a:off x="672425" y="2194864"/>
            <a:ext cx="4785346" cy="3987377"/>
            <a:chOff x="1060428" y="1729686"/>
            <a:chExt cx="4616998" cy="3922701"/>
          </a:xfrm>
        </p:grpSpPr>
        <p:grpSp>
          <p:nvGrpSpPr>
            <p:cNvPr id="11" name="Group 10">
              <a:extLst>
                <a:ext uri="{FF2B5EF4-FFF2-40B4-BE49-F238E27FC236}">
                  <a16:creationId xmlns:a16="http://schemas.microsoft.com/office/drawing/2014/main" id="{9369C9A9-D8BE-43C6-9CCD-843B1E94F289}"/>
                </a:ext>
              </a:extLst>
            </p:cNvPr>
            <p:cNvGrpSpPr/>
            <p:nvPr/>
          </p:nvGrpSpPr>
          <p:grpSpPr>
            <a:xfrm>
              <a:off x="1583154" y="2301844"/>
              <a:ext cx="3421930" cy="3350543"/>
              <a:chOff x="1797761" y="2215684"/>
              <a:chExt cx="2531555" cy="2742065"/>
            </a:xfrm>
          </p:grpSpPr>
          <p:pic>
            <p:nvPicPr>
              <p:cNvPr id="5" name="Picture 4" descr="A close up of a logo&#10;&#10;Description automatically generated">
                <a:extLst>
                  <a:ext uri="{FF2B5EF4-FFF2-40B4-BE49-F238E27FC236}">
                    <a16:creationId xmlns:a16="http://schemas.microsoft.com/office/drawing/2014/main" id="{BD73EC95-EEE1-4E72-8CEA-CD167347E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7761" y="2215684"/>
                <a:ext cx="2531555" cy="2425442"/>
              </a:xfrm>
              <a:prstGeom prst="rect">
                <a:avLst/>
              </a:prstGeom>
            </p:spPr>
          </p:pic>
          <p:sp>
            <p:nvSpPr>
              <p:cNvPr id="8" name="TextBox 7">
                <a:extLst>
                  <a:ext uri="{FF2B5EF4-FFF2-40B4-BE49-F238E27FC236}">
                    <a16:creationId xmlns:a16="http://schemas.microsoft.com/office/drawing/2014/main" id="{2F940D52-84F1-45D9-AF00-1A45782F58E2}"/>
                  </a:ext>
                </a:extLst>
              </p:cNvPr>
              <p:cNvSpPr txBox="1"/>
              <p:nvPr/>
            </p:nvSpPr>
            <p:spPr>
              <a:xfrm>
                <a:off x="2158734" y="4680750"/>
                <a:ext cx="1920296" cy="276999"/>
              </a:xfrm>
              <a:prstGeom prst="rect">
                <a:avLst/>
              </a:prstGeom>
              <a:noFill/>
            </p:spPr>
            <p:txBody>
              <a:bodyPr wrap="square" rtlCol="0">
                <a:spAutoFit/>
              </a:bodyPr>
              <a:lstStyle/>
              <a:p>
                <a:pPr algn="ctr"/>
                <a:r>
                  <a:rPr lang="en-US" sz="1200" dirty="0">
                    <a:solidFill>
                      <a:schemeClr val="accent6"/>
                    </a:solidFill>
                  </a:rPr>
                  <a:t>Dr. Yancy Shirley</a:t>
                </a:r>
              </a:p>
            </p:txBody>
          </p:sp>
        </p:grpSp>
        <p:sp>
          <p:nvSpPr>
            <p:cNvPr id="13" name="TextBox 12">
              <a:extLst>
                <a:ext uri="{FF2B5EF4-FFF2-40B4-BE49-F238E27FC236}">
                  <a16:creationId xmlns:a16="http://schemas.microsoft.com/office/drawing/2014/main" id="{21A67BC3-DFBF-4D67-8748-856C5460C244}"/>
                </a:ext>
              </a:extLst>
            </p:cNvPr>
            <p:cNvSpPr txBox="1"/>
            <p:nvPr/>
          </p:nvSpPr>
          <p:spPr>
            <a:xfrm>
              <a:off x="1060428" y="1729686"/>
              <a:ext cx="4616998" cy="514733"/>
            </a:xfrm>
            <a:prstGeom prst="rect">
              <a:avLst/>
            </a:prstGeom>
            <a:noFill/>
            <a:ln w="28575">
              <a:solidFill>
                <a:schemeClr val="tx1"/>
              </a:solidFill>
            </a:ln>
          </p:spPr>
          <p:txBody>
            <a:bodyPr wrap="square" rtlCol="0">
              <a:spAutoFit/>
            </a:bodyPr>
            <a:lstStyle/>
            <a:p>
              <a:pPr algn="ctr"/>
              <a:r>
                <a:rPr lang="en-US" sz="2800" dirty="0">
                  <a:latin typeface="Arial" panose="020B0604020202020204" pitchFamily="34" charset="0"/>
                  <a:cs typeface="Arial" panose="020B0604020202020204" pitchFamily="34" charset="0"/>
                </a:rPr>
                <a:t>Size: Astrodendro vs. CSAR</a:t>
              </a:r>
            </a:p>
          </p:txBody>
        </p:sp>
      </p:grpSp>
      <p:grpSp>
        <p:nvGrpSpPr>
          <p:cNvPr id="18" name="Group 17">
            <a:extLst>
              <a:ext uri="{FF2B5EF4-FFF2-40B4-BE49-F238E27FC236}">
                <a16:creationId xmlns:a16="http://schemas.microsoft.com/office/drawing/2014/main" id="{FAD172BF-3A33-4F99-952E-1F6140B581F3}"/>
              </a:ext>
            </a:extLst>
          </p:cNvPr>
          <p:cNvGrpSpPr/>
          <p:nvPr/>
        </p:nvGrpSpPr>
        <p:grpSpPr>
          <a:xfrm>
            <a:off x="7147041" y="2187680"/>
            <a:ext cx="3916099" cy="3964564"/>
            <a:chOff x="6637534" y="1871480"/>
            <a:chExt cx="3916099" cy="3964564"/>
          </a:xfrm>
        </p:grpSpPr>
        <p:grpSp>
          <p:nvGrpSpPr>
            <p:cNvPr id="10" name="Group 9">
              <a:extLst>
                <a:ext uri="{FF2B5EF4-FFF2-40B4-BE49-F238E27FC236}">
                  <a16:creationId xmlns:a16="http://schemas.microsoft.com/office/drawing/2014/main" id="{923DE0A1-1EFF-47AF-9FC3-49910B83F938}"/>
                </a:ext>
              </a:extLst>
            </p:cNvPr>
            <p:cNvGrpSpPr/>
            <p:nvPr/>
          </p:nvGrpSpPr>
          <p:grpSpPr>
            <a:xfrm>
              <a:off x="6812130" y="2481338"/>
              <a:ext cx="3566908" cy="3354706"/>
              <a:chOff x="8000621" y="2356771"/>
              <a:chExt cx="2586139" cy="2715659"/>
            </a:xfrm>
          </p:grpSpPr>
          <p:pic>
            <p:nvPicPr>
              <p:cNvPr id="7" name="Picture 6" descr="A picture containing photo, measure&#10;&#10;Description automatically generated">
                <a:extLst>
                  <a:ext uri="{FF2B5EF4-FFF2-40B4-BE49-F238E27FC236}">
                    <a16:creationId xmlns:a16="http://schemas.microsoft.com/office/drawing/2014/main" id="{9D2AEF2D-2882-4D2F-9E3D-6FC60DD7D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621" y="2356771"/>
                <a:ext cx="2586139" cy="2438660"/>
              </a:xfrm>
              <a:prstGeom prst="rect">
                <a:avLst/>
              </a:prstGeom>
            </p:spPr>
          </p:pic>
          <p:sp>
            <p:nvSpPr>
              <p:cNvPr id="9" name="TextBox 8">
                <a:extLst>
                  <a:ext uri="{FF2B5EF4-FFF2-40B4-BE49-F238E27FC236}">
                    <a16:creationId xmlns:a16="http://schemas.microsoft.com/office/drawing/2014/main" id="{D09623D7-970B-489D-891B-95CDAF9A5272}"/>
                  </a:ext>
                </a:extLst>
              </p:cNvPr>
              <p:cNvSpPr txBox="1"/>
              <p:nvPr/>
            </p:nvSpPr>
            <p:spPr>
              <a:xfrm>
                <a:off x="8333543" y="4795431"/>
                <a:ext cx="1920296" cy="276999"/>
              </a:xfrm>
              <a:prstGeom prst="rect">
                <a:avLst/>
              </a:prstGeom>
              <a:noFill/>
            </p:spPr>
            <p:txBody>
              <a:bodyPr wrap="square" rtlCol="0">
                <a:spAutoFit/>
              </a:bodyPr>
              <a:lstStyle/>
              <a:p>
                <a:pPr algn="ctr"/>
                <a:r>
                  <a:rPr lang="en-US" sz="1200" dirty="0">
                    <a:solidFill>
                      <a:schemeClr val="accent6"/>
                    </a:solidFill>
                  </a:rPr>
                  <a:t>Dr. Yancy Shirley</a:t>
                </a:r>
              </a:p>
            </p:txBody>
          </p:sp>
        </p:gr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4DD209F2-3C23-4C27-8A46-EE84863BD559}"/>
                    </a:ext>
                  </a:extLst>
                </p:cNvPr>
                <p:cNvSpPr txBox="1"/>
                <p:nvPr/>
              </p:nvSpPr>
              <p:spPr>
                <a:xfrm>
                  <a:off x="6637534" y="1871480"/>
                  <a:ext cx="3916099" cy="523220"/>
                </a:xfrm>
                <a:prstGeom prst="rect">
                  <a:avLst/>
                </a:prstGeom>
                <a:noFill/>
                <a:ln w="28575">
                  <a:solidFill>
                    <a:schemeClr val="tx1"/>
                  </a:solidFill>
                </a:ln>
              </p:spPr>
              <p:txBody>
                <a:bodyPr wrap="square" rtlCol="0">
                  <a:spAutoFit/>
                </a:bodyPr>
                <a:lstStyle/>
                <a:p>
                  <a:pPr algn="ctr"/>
                  <a:r>
                    <a:rPr lang="en-US" sz="2800" b="0" dirty="0">
                      <a:latin typeface="Arial" panose="020B0604020202020204" pitchFamily="34" charset="0"/>
                      <a:cs typeface="Arial" panose="020B0604020202020204" pitchFamily="34" charset="0"/>
                    </a:rPr>
                    <a:t>Size: </a:t>
                  </a:r>
                  <a14:m>
                    <m:oMath xmlns:m="http://schemas.openxmlformats.org/officeDocument/2006/math">
                      <m:r>
                        <m:rPr>
                          <m:sty m:val="p"/>
                        </m:rPr>
                        <a:rPr lang="en-US" sz="2800" b="0" i="0" dirty="0" smtClean="0">
                          <a:latin typeface="Cambria Math" panose="02040503050406030204" pitchFamily="18" charset="0"/>
                          <a:cs typeface="Arial" panose="020B0604020202020204" pitchFamily="34" charset="0"/>
                        </a:rPr>
                        <m:t>N</m:t>
                      </m:r>
                      <m:d>
                        <m:dPr>
                          <m:ctrlPr>
                            <a:rPr lang="en-US" sz="2800" b="0" i="1" dirty="0" smtClean="0">
                              <a:latin typeface="Cambria Math" panose="02040503050406030204" pitchFamily="18" charset="0"/>
                              <a:cs typeface="Arial" panose="020B0604020202020204" pitchFamily="34" charset="0"/>
                            </a:rPr>
                          </m:ctrlPr>
                        </m:dPr>
                        <m:e>
                          <m:sSub>
                            <m:sSubPr>
                              <m:ctrlPr>
                                <a:rPr lang="en-US" sz="2800" b="0" i="1" dirty="0" smtClean="0">
                                  <a:latin typeface="Cambria Math" panose="02040503050406030204" pitchFamily="18" charset="0"/>
                                  <a:cs typeface="Arial" panose="020B0604020202020204" pitchFamily="34" charset="0"/>
                                </a:rPr>
                              </m:ctrlPr>
                            </m:sSubPr>
                            <m:e>
                              <m:r>
                                <m:rPr>
                                  <m:sty m:val="p"/>
                                </m:rPr>
                                <a:rPr lang="en-US" sz="2800" b="0" i="0" dirty="0" smtClean="0">
                                  <a:latin typeface="Cambria Math" panose="02040503050406030204" pitchFamily="18" charset="0"/>
                                  <a:cs typeface="Arial" panose="020B0604020202020204" pitchFamily="34" charset="0"/>
                                </a:rPr>
                                <m:t>H</m:t>
                              </m:r>
                            </m:e>
                            <m:sub>
                              <m:r>
                                <a:rPr lang="en-US" sz="2800" b="0" i="0" dirty="0" smtClean="0">
                                  <a:latin typeface="Cambria Math" panose="02040503050406030204" pitchFamily="18" charset="0"/>
                                  <a:cs typeface="Arial" panose="020B0604020202020204" pitchFamily="34" charset="0"/>
                                </a:rPr>
                                <m:t>2</m:t>
                              </m:r>
                            </m:sub>
                          </m:sSub>
                        </m:e>
                      </m:d>
                    </m:oMath>
                  </a14:m>
                  <a:r>
                    <a:rPr lang="en-US" sz="2800" dirty="0">
                      <a:latin typeface="Arial" panose="020B0604020202020204" pitchFamily="34" charset="0"/>
                      <a:cs typeface="Arial" panose="020B0604020202020204" pitchFamily="34" charset="0"/>
                    </a:rPr>
                    <a:t> vs. </a:t>
                  </a:r>
                  <a14:m>
                    <m:oMath xmlns:m="http://schemas.openxmlformats.org/officeDocument/2006/math">
                      <m:r>
                        <m:rPr>
                          <m:sty m:val="p"/>
                        </m:rPr>
                        <a:rPr lang="en-US" sz="2800" dirty="0">
                          <a:latin typeface="Cambria Math" panose="02040503050406030204" pitchFamily="18" charset="0"/>
                          <a:cs typeface="Arial" panose="020B0604020202020204" pitchFamily="34" charset="0"/>
                        </a:rPr>
                        <m:t>I</m:t>
                      </m:r>
                      <m:d>
                        <m:dPr>
                          <m:ctrlPr>
                            <a:rPr lang="en-US" sz="2800" i="1" dirty="0">
                              <a:latin typeface="Cambria Math" panose="02040503050406030204" pitchFamily="18" charset="0"/>
                              <a:cs typeface="Arial" panose="020B0604020202020204" pitchFamily="34" charset="0"/>
                            </a:rPr>
                          </m:ctrlPr>
                        </m:dPr>
                        <m:e>
                          <m:sSub>
                            <m:sSubPr>
                              <m:ctrlPr>
                                <a:rPr lang="en-US" sz="2800" i="1" dirty="0">
                                  <a:latin typeface="Cambria Math" panose="02040503050406030204" pitchFamily="18" charset="0"/>
                                  <a:cs typeface="Arial" panose="020B0604020202020204" pitchFamily="34" charset="0"/>
                                </a:rPr>
                              </m:ctrlPr>
                            </m:sSubPr>
                            <m:e>
                              <m:r>
                                <m:rPr>
                                  <m:sty m:val="p"/>
                                </m:rPr>
                                <a:rPr lang="en-US" sz="2800" b="0" i="0" dirty="0" smtClean="0">
                                  <a:latin typeface="Cambria Math" panose="02040503050406030204" pitchFamily="18" charset="0"/>
                                  <a:cs typeface="Arial" panose="020B0604020202020204" pitchFamily="34" charset="0"/>
                                </a:rPr>
                                <m:t>N</m:t>
                              </m:r>
                              <m:r>
                                <m:rPr>
                                  <m:sty m:val="p"/>
                                </m:rPr>
                                <a:rPr lang="en-US" sz="2800" i="0" dirty="0">
                                  <a:latin typeface="Cambria Math" panose="02040503050406030204" pitchFamily="18" charset="0"/>
                                  <a:cs typeface="Arial" panose="020B0604020202020204" pitchFamily="34" charset="0"/>
                                </a:rPr>
                                <m:t>H</m:t>
                              </m:r>
                            </m:e>
                            <m:sub>
                              <m:r>
                                <a:rPr lang="en-US" sz="2800" b="0" i="0" dirty="0" smtClean="0">
                                  <a:latin typeface="Cambria Math" panose="02040503050406030204" pitchFamily="18" charset="0"/>
                                  <a:cs typeface="Arial" panose="020B0604020202020204" pitchFamily="34" charset="0"/>
                                </a:rPr>
                                <m:t>3</m:t>
                              </m:r>
                            </m:sub>
                          </m:sSub>
                        </m:e>
                      </m:d>
                    </m:oMath>
                  </a14:m>
                  <a:r>
                    <a:rPr lang="en-US" sz="2800" dirty="0">
                      <a:latin typeface="Arial" panose="020B0604020202020204" pitchFamily="34" charset="0"/>
                      <a:cs typeface="Arial" panose="020B0604020202020204" pitchFamily="34" charset="0"/>
                    </a:rPr>
                    <a:t> </a:t>
                  </a:r>
                </a:p>
              </p:txBody>
            </p:sp>
          </mc:Choice>
          <mc:Fallback>
            <p:sp>
              <p:nvSpPr>
                <p:cNvPr id="14" name="TextBox 13">
                  <a:extLst>
                    <a:ext uri="{FF2B5EF4-FFF2-40B4-BE49-F238E27FC236}">
                      <a16:creationId xmlns:a16="http://schemas.microsoft.com/office/drawing/2014/main" id="{4DD209F2-3C23-4C27-8A46-EE84863BD559}"/>
                    </a:ext>
                  </a:extLst>
                </p:cNvPr>
                <p:cNvSpPr txBox="1">
                  <a:spLocks noRot="1" noChangeAspect="1" noMove="1" noResize="1" noEditPoints="1" noAdjustHandles="1" noChangeArrowheads="1" noChangeShapeType="1" noTextEdit="1"/>
                </p:cNvSpPr>
                <p:nvPr/>
              </p:nvSpPr>
              <p:spPr>
                <a:xfrm>
                  <a:off x="6637534" y="1871480"/>
                  <a:ext cx="3916099" cy="523220"/>
                </a:xfrm>
                <a:prstGeom prst="rect">
                  <a:avLst/>
                </a:prstGeom>
                <a:blipFill>
                  <a:blip r:embed="rId4"/>
                  <a:stretch>
                    <a:fillRect l="-463" t="-9890" b="-26374"/>
                  </a:stretch>
                </a:blipFill>
                <a:ln w="28575">
                  <a:solidFill>
                    <a:schemeClr val="tx1"/>
                  </a:solidFill>
                </a:ln>
              </p:spPr>
              <p:txBody>
                <a:bodyPr/>
                <a:lstStyle/>
                <a:p>
                  <a:r>
                    <a:rPr lang="en-US">
                      <a:noFill/>
                    </a:rPr>
                    <a:t> </a:t>
                  </a:r>
                </a:p>
              </p:txBody>
            </p:sp>
          </mc:Fallback>
        </mc:AlternateContent>
      </p:grpSp>
      <p:cxnSp>
        <p:nvCxnSpPr>
          <p:cNvPr id="15" name="Straight Connector 14">
            <a:extLst>
              <a:ext uri="{FF2B5EF4-FFF2-40B4-BE49-F238E27FC236}">
                <a16:creationId xmlns:a16="http://schemas.microsoft.com/office/drawing/2014/main" id="{125013F3-B226-4690-9386-3E5544624905}"/>
              </a:ext>
            </a:extLst>
          </p:cNvPr>
          <p:cNvCxnSpPr>
            <a:cxnSpLocks/>
          </p:cNvCxnSpPr>
          <p:nvPr/>
        </p:nvCxnSpPr>
        <p:spPr>
          <a:xfrm>
            <a:off x="6096000" y="2054297"/>
            <a:ext cx="0" cy="3561469"/>
          </a:xfrm>
          <a:prstGeom prst="line">
            <a:avLst/>
          </a:prstGeom>
          <a:ln w="28575"/>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7A060BAA-6A4E-42F0-8131-82CA09431C7A}"/>
              </a:ext>
            </a:extLst>
          </p:cNvPr>
          <p:cNvSpPr txBox="1"/>
          <p:nvPr/>
        </p:nvSpPr>
        <p:spPr>
          <a:xfrm>
            <a:off x="-1221507" y="990066"/>
            <a:ext cx="13335688" cy="1077218"/>
          </a:xfrm>
          <a:prstGeom prst="rect">
            <a:avLst/>
          </a:prstGeom>
          <a:noFill/>
          <a:ln>
            <a:noFill/>
          </a:ln>
          <a:effectLst/>
        </p:spPr>
        <p:txBody>
          <a:bodyPr wrap="square" rtlCol="0">
            <a:spAutoFit/>
          </a:bodyPr>
          <a:lstStyle/>
          <a:p>
            <a:pPr marL="1943100" lvl="3" indent="-571500">
              <a:buFont typeface="Wingdings" panose="05000000000000000000" pitchFamily="2" charset="2"/>
              <a:buChar char="§"/>
            </a:pPr>
            <a:r>
              <a:rPr lang="en-US" sz="3200" b="1" dirty="0">
                <a:latin typeface="Arial" panose="020B0604020202020204" pitchFamily="34" charset="0"/>
                <a:cs typeface="Arial" panose="020B0604020202020204" pitchFamily="34" charset="0"/>
              </a:rPr>
              <a:t>Physical property variations are minimal for different algorithms, but substantial for different datasets</a:t>
            </a:r>
          </a:p>
        </p:txBody>
      </p:sp>
    </p:spTree>
    <p:extLst>
      <p:ext uri="{BB962C8B-B14F-4D97-AF65-F5344CB8AC3E}">
        <p14:creationId xmlns:p14="http://schemas.microsoft.com/office/powerpoint/2010/main" val="2637875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602F1-FF33-421E-A3D9-FD9BE20536FB}"/>
              </a:ext>
            </a:extLst>
          </p:cNvPr>
          <p:cNvSpPr>
            <a:spLocks noGrp="1"/>
          </p:cNvSpPr>
          <p:nvPr>
            <p:ph type="title"/>
          </p:nvPr>
        </p:nvSpPr>
        <p:spPr/>
        <p:txBody>
          <a:bodyPr/>
          <a:lstStyle/>
          <a:p>
            <a:r>
              <a:rPr lang="en-US" dirty="0"/>
              <a:t>Acknowledgments</a:t>
            </a:r>
          </a:p>
        </p:txBody>
      </p:sp>
      <p:sp>
        <p:nvSpPr>
          <p:cNvPr id="3" name="Content Placeholder 2">
            <a:extLst>
              <a:ext uri="{FF2B5EF4-FFF2-40B4-BE49-F238E27FC236}">
                <a16:creationId xmlns:a16="http://schemas.microsoft.com/office/drawing/2014/main" id="{D92F49BA-3823-4847-89F7-FC9E488F6D5E}"/>
              </a:ext>
            </a:extLst>
          </p:cNvPr>
          <p:cNvSpPr>
            <a:spLocks noGrp="1"/>
          </p:cNvSpPr>
          <p:nvPr>
            <p:ph idx="1"/>
          </p:nvPr>
        </p:nvSpPr>
        <p:spPr>
          <a:xfrm>
            <a:off x="1154083" y="1073927"/>
            <a:ext cx="10058400" cy="4710145"/>
          </a:xfrm>
        </p:spPr>
        <p:txBody>
          <a:bodyPr>
            <a:normAutofit fontScale="92500"/>
          </a:bodyPr>
          <a:lstStyle/>
          <a:p>
            <a:pPr>
              <a:buFont typeface="Wingdings" panose="05000000000000000000" pitchFamily="2" charset="2"/>
              <a:buChar char="§"/>
            </a:pPr>
            <a:r>
              <a:rPr lang="en-US" sz="2400" dirty="0">
                <a:solidFill>
                  <a:schemeClr val="tx1"/>
                </a:solidFill>
              </a:rPr>
              <a:t>Thanks to my advisor, Dr. Yancy Shirley, for all his support</a:t>
            </a:r>
            <a:br>
              <a:rPr lang="en-US" sz="2400" dirty="0">
                <a:solidFill>
                  <a:schemeClr val="tx1"/>
                </a:solidFill>
              </a:rPr>
            </a:br>
            <a:endParaRPr lang="en-US" sz="2400" dirty="0">
              <a:solidFill>
                <a:schemeClr val="tx1"/>
              </a:solidFill>
            </a:endParaRPr>
          </a:p>
          <a:p>
            <a:pPr>
              <a:buFont typeface="Wingdings" panose="05000000000000000000" pitchFamily="2" charset="2"/>
              <a:buChar char="§"/>
            </a:pPr>
            <a:r>
              <a:rPr lang="en-US" sz="2400" dirty="0">
                <a:solidFill>
                  <a:schemeClr val="tx1"/>
                </a:solidFill>
              </a:rPr>
              <a:t>Thanks to Michelle Coe for orchestrating this internship and symposium</a:t>
            </a:r>
            <a:br>
              <a:rPr lang="en-US" sz="2400" dirty="0">
                <a:solidFill>
                  <a:schemeClr val="tx1"/>
                </a:solidFill>
              </a:rPr>
            </a:br>
            <a:endParaRPr lang="en-US" sz="2400" dirty="0">
              <a:solidFill>
                <a:schemeClr val="tx1"/>
              </a:solidFill>
            </a:endParaRPr>
          </a:p>
          <a:p>
            <a:pPr>
              <a:buFont typeface="Wingdings" panose="05000000000000000000" pitchFamily="2" charset="2"/>
              <a:buChar char="§"/>
            </a:pPr>
            <a:r>
              <a:rPr lang="en-US" sz="2400" dirty="0">
                <a:solidFill>
                  <a:schemeClr val="tx1"/>
                </a:solidFill>
              </a:rPr>
              <a:t>The material contained in this document is based upon work supported by a National Aeronautics and Space Administration (NASA) grant or cooperative agreement. Any opinions, findings, conclusions or recommendations expressed in this material are those of the author and do not necessarily reflect the views of NASA.</a:t>
            </a:r>
            <a:r>
              <a:rPr lang="en-US" sz="2400" i="1" dirty="0">
                <a:solidFill>
                  <a:schemeClr val="tx1"/>
                </a:solidFill>
              </a:rPr>
              <a:t> </a:t>
            </a:r>
            <a:r>
              <a:rPr lang="en-US" sz="2400" dirty="0">
                <a:solidFill>
                  <a:schemeClr val="tx1"/>
                </a:solidFill>
              </a:rPr>
              <a:t>This work was supported through a NASA grant awarded to the Arizona/NASA Space Grant Consortium.</a:t>
            </a:r>
            <a:br>
              <a:rPr lang="en-US" sz="2400" dirty="0">
                <a:solidFill>
                  <a:schemeClr val="tx1"/>
                </a:solidFill>
              </a:rPr>
            </a:br>
            <a:endParaRPr lang="en-US" sz="2400" dirty="0">
              <a:solidFill>
                <a:schemeClr val="tx1"/>
              </a:solidFill>
            </a:endParaRPr>
          </a:p>
          <a:p>
            <a:pPr>
              <a:buFont typeface="Wingdings" panose="05000000000000000000" pitchFamily="2" charset="2"/>
              <a:buChar char="§"/>
            </a:pPr>
            <a:r>
              <a:rPr lang="en-US" sz="2400" dirty="0">
                <a:solidFill>
                  <a:schemeClr val="tx1"/>
                </a:solidFill>
              </a:rPr>
              <a:t>This research made use of astrodendro, a Python package to compute dendrograms of Astronomical data (http://www.dendrograms.org/)</a:t>
            </a:r>
          </a:p>
        </p:txBody>
      </p:sp>
    </p:spTree>
    <p:extLst>
      <p:ext uri="{BB962C8B-B14F-4D97-AF65-F5344CB8AC3E}">
        <p14:creationId xmlns:p14="http://schemas.microsoft.com/office/powerpoint/2010/main" val="3347865362"/>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248</TotalTime>
  <Words>425</Words>
  <Application>Microsoft Office PowerPoint</Application>
  <PresentationFormat>Widescreen</PresentationFormat>
  <Paragraphs>69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Cambria Math</vt:lpstr>
      <vt:lpstr>Wingdings</vt:lpstr>
      <vt:lpstr>Retrospect</vt:lpstr>
      <vt:lpstr>Characterizing Physical Properties of Hierarchical Structure in Star-Forming Regions   </vt:lpstr>
      <vt:lpstr>Questions</vt:lpstr>
      <vt:lpstr>Background</vt:lpstr>
      <vt:lpstr>Methods</vt:lpstr>
      <vt:lpstr>Results</vt:lpstr>
      <vt:lpstr>Results</vt:lpstr>
      <vt:lpstr>Results</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Characterizing Physical Properties of Hierarchical Structure in Star-Forming Regions   </dc:title>
  <dc:creator>Jimmy</dc:creator>
  <cp:lastModifiedBy>Jimmy</cp:lastModifiedBy>
  <cp:revision>45</cp:revision>
  <dcterms:created xsi:type="dcterms:W3CDTF">2020-04-03T19:35:44Z</dcterms:created>
  <dcterms:modified xsi:type="dcterms:W3CDTF">2020-04-03T23:51:56Z</dcterms:modified>
</cp:coreProperties>
</file>